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75" r:id="rId3"/>
    <p:sldId id="287" r:id="rId4"/>
    <p:sldId id="277" r:id="rId5"/>
    <p:sldId id="279" r:id="rId6"/>
    <p:sldId id="285" r:id="rId7"/>
    <p:sldId id="276" r:id="rId8"/>
    <p:sldId id="286" r:id="rId9"/>
    <p:sldId id="281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k" initials="N" lastIdx="17" clrIdx="0"/>
  <p:cmAuthor id="2" name="Kathryn Jerz" initials="KJ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8A0"/>
    <a:srgbClr val="195869"/>
    <a:srgbClr val="30D8AC"/>
    <a:srgbClr val="E0F3F8"/>
    <a:srgbClr val="009999"/>
    <a:srgbClr val="F2FAFC"/>
    <a:srgbClr val="D7EFF5"/>
    <a:srgbClr val="ABDDEB"/>
    <a:srgbClr val="C1FFFF"/>
    <a:srgbClr val="CAE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41" autoAdjust="0"/>
  </p:normalViewPr>
  <p:slideViewPr>
    <p:cSldViewPr snapToGrid="0">
      <p:cViewPr varScale="1">
        <p:scale>
          <a:sx n="76" d="100"/>
          <a:sy n="76" d="100"/>
        </p:scale>
        <p:origin x="120" y="9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1C473A-136D-49D6-906A-36A5123ADB61}" type="doc">
      <dgm:prSet loTypeId="urn:microsoft.com/office/officeart/2005/8/layout/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41CB9CB-F21F-4289-97A6-9A2FA97317AD}">
      <dgm:prSet phldrT="[Text]"/>
      <dgm:spPr/>
      <dgm:t>
        <a:bodyPr/>
        <a:lstStyle/>
        <a:p>
          <a:r>
            <a:rPr lang="en-US" dirty="0"/>
            <a:t>Pharmacist/Physician</a:t>
          </a:r>
        </a:p>
      </dgm:t>
    </dgm:pt>
    <dgm:pt modelId="{008F901B-BCFC-4C59-8D4A-ADAB396B6A66}" type="parTrans" cxnId="{F84B699D-733F-494D-9859-51585618B0F3}">
      <dgm:prSet/>
      <dgm:spPr/>
      <dgm:t>
        <a:bodyPr/>
        <a:lstStyle/>
        <a:p>
          <a:endParaRPr lang="en-US"/>
        </a:p>
      </dgm:t>
    </dgm:pt>
    <dgm:pt modelId="{9B2CBD30-9668-4FB2-890B-70D2AE82FB63}" type="sibTrans" cxnId="{F84B699D-733F-494D-9859-51585618B0F3}">
      <dgm:prSet/>
      <dgm:spPr/>
      <dgm:t>
        <a:bodyPr/>
        <a:lstStyle/>
        <a:p>
          <a:endParaRPr lang="en-US"/>
        </a:p>
      </dgm:t>
    </dgm:pt>
    <dgm:pt modelId="{97D44F54-19A7-4F70-A03A-20EFC4A9CABB}">
      <dgm:prSet phldrT="[Text]"/>
      <dgm:spPr/>
      <dgm:t>
        <a:bodyPr/>
        <a:lstStyle/>
        <a:p>
          <a:r>
            <a:rPr lang="en-US" dirty="0"/>
            <a:t>Identifies existing patient need for pharmacy intervention</a:t>
          </a:r>
        </a:p>
      </dgm:t>
    </dgm:pt>
    <dgm:pt modelId="{DB784B6D-EBC3-4B22-AF3A-DB446DD51259}" type="parTrans" cxnId="{84877558-1DCF-42F3-BB60-E0CB52D9025F}">
      <dgm:prSet/>
      <dgm:spPr/>
      <dgm:t>
        <a:bodyPr/>
        <a:lstStyle/>
        <a:p>
          <a:endParaRPr lang="en-US"/>
        </a:p>
      </dgm:t>
    </dgm:pt>
    <dgm:pt modelId="{636244E9-9863-4719-AF78-1BEC74C65143}" type="sibTrans" cxnId="{84877558-1DCF-42F3-BB60-E0CB52D9025F}">
      <dgm:prSet/>
      <dgm:spPr/>
      <dgm:t>
        <a:bodyPr/>
        <a:lstStyle/>
        <a:p>
          <a:endParaRPr lang="en-US"/>
        </a:p>
      </dgm:t>
    </dgm:pt>
    <dgm:pt modelId="{F4744DE2-2F74-4F58-879C-8A1E8410DB1E}">
      <dgm:prSet phldrT="[Text]"/>
      <dgm:spPr/>
      <dgm:t>
        <a:bodyPr/>
        <a:lstStyle/>
        <a:p>
          <a:r>
            <a:rPr lang="en-US" dirty="0"/>
            <a:t>In-clinic Pharmacist</a:t>
          </a:r>
        </a:p>
      </dgm:t>
    </dgm:pt>
    <dgm:pt modelId="{EB72B00C-6E48-43E3-A6E6-EE419F79385F}" type="parTrans" cxnId="{1BFF117E-EA24-41C7-AE60-6EF4CF2F1298}">
      <dgm:prSet/>
      <dgm:spPr/>
      <dgm:t>
        <a:bodyPr/>
        <a:lstStyle/>
        <a:p>
          <a:endParaRPr lang="en-US"/>
        </a:p>
      </dgm:t>
    </dgm:pt>
    <dgm:pt modelId="{A98827B5-A1A4-461D-80E2-FADA25B9C063}" type="sibTrans" cxnId="{1BFF117E-EA24-41C7-AE60-6EF4CF2F1298}">
      <dgm:prSet/>
      <dgm:spPr/>
      <dgm:t>
        <a:bodyPr/>
        <a:lstStyle/>
        <a:p>
          <a:endParaRPr lang="en-US"/>
        </a:p>
      </dgm:t>
    </dgm:pt>
    <dgm:pt modelId="{657E97BF-4716-40D6-9921-501CEAD6DB97}">
      <dgm:prSet phldrT="[Text]"/>
      <dgm:spPr/>
      <dgm:t>
        <a:bodyPr/>
        <a:lstStyle/>
        <a:p>
          <a:r>
            <a:rPr lang="en-US" dirty="0"/>
            <a:t>Performs medication reconciliation</a:t>
          </a:r>
        </a:p>
      </dgm:t>
    </dgm:pt>
    <dgm:pt modelId="{04D657F4-DDE4-4AC5-B4B3-0CD4A1AB64F0}" type="parTrans" cxnId="{0908DF2E-1196-4E84-B137-66941AA41F63}">
      <dgm:prSet/>
      <dgm:spPr/>
      <dgm:t>
        <a:bodyPr/>
        <a:lstStyle/>
        <a:p>
          <a:endParaRPr lang="en-US"/>
        </a:p>
      </dgm:t>
    </dgm:pt>
    <dgm:pt modelId="{1D599CC7-1CED-4DA7-8DC2-5BF687A2796D}" type="sibTrans" cxnId="{0908DF2E-1196-4E84-B137-66941AA41F63}">
      <dgm:prSet/>
      <dgm:spPr/>
      <dgm:t>
        <a:bodyPr/>
        <a:lstStyle/>
        <a:p>
          <a:endParaRPr lang="en-US"/>
        </a:p>
      </dgm:t>
    </dgm:pt>
    <dgm:pt modelId="{CB6DC6E9-E607-4520-AA6D-BAF1CE95B332}">
      <dgm:prSet phldrT="[Text]"/>
      <dgm:spPr/>
      <dgm:t>
        <a:bodyPr/>
        <a:lstStyle/>
        <a:p>
          <a:r>
            <a:rPr lang="en-US" dirty="0"/>
            <a:t>Kaleida Health Outpatient Pharmacy</a:t>
          </a:r>
        </a:p>
      </dgm:t>
    </dgm:pt>
    <dgm:pt modelId="{A6D01B24-77FF-4993-9DDD-25C9EF553F62}" type="parTrans" cxnId="{CC3FBEAA-15C4-4A96-9F21-E189FF455815}">
      <dgm:prSet/>
      <dgm:spPr/>
      <dgm:t>
        <a:bodyPr/>
        <a:lstStyle/>
        <a:p>
          <a:endParaRPr lang="en-US"/>
        </a:p>
      </dgm:t>
    </dgm:pt>
    <dgm:pt modelId="{E46070C0-68D4-4C53-9278-CD06440A495A}" type="sibTrans" cxnId="{CC3FBEAA-15C4-4A96-9F21-E189FF455815}">
      <dgm:prSet/>
      <dgm:spPr/>
      <dgm:t>
        <a:bodyPr/>
        <a:lstStyle/>
        <a:p>
          <a:endParaRPr lang="en-US"/>
        </a:p>
      </dgm:t>
    </dgm:pt>
    <dgm:pt modelId="{E8E27EA2-B781-4218-AF63-E54942BFA375}">
      <dgm:prSet phldrT="[Text]"/>
      <dgm:spPr/>
      <dgm:t>
        <a:bodyPr/>
        <a:lstStyle/>
        <a:p>
          <a:r>
            <a:rPr lang="en-US" dirty="0"/>
            <a:t>Fill RX</a:t>
          </a:r>
        </a:p>
      </dgm:t>
    </dgm:pt>
    <dgm:pt modelId="{43F5CAC0-4251-499B-88F6-77B0B87F123C}" type="parTrans" cxnId="{6204DF89-9CE1-40C3-8076-ED753D603DEB}">
      <dgm:prSet/>
      <dgm:spPr/>
      <dgm:t>
        <a:bodyPr/>
        <a:lstStyle/>
        <a:p>
          <a:endParaRPr lang="en-US"/>
        </a:p>
      </dgm:t>
    </dgm:pt>
    <dgm:pt modelId="{CF26EB3D-0F3C-49B3-BDD0-AB4300A1859B}" type="sibTrans" cxnId="{6204DF89-9CE1-40C3-8076-ED753D603DEB}">
      <dgm:prSet/>
      <dgm:spPr/>
      <dgm:t>
        <a:bodyPr/>
        <a:lstStyle/>
        <a:p>
          <a:endParaRPr lang="en-US"/>
        </a:p>
      </dgm:t>
    </dgm:pt>
    <dgm:pt modelId="{373BFC0C-A0B4-423E-81B7-307B9573552E}">
      <dgm:prSet phldrT="[Text]"/>
      <dgm:spPr/>
      <dgm:t>
        <a:bodyPr/>
        <a:lstStyle/>
        <a:p>
          <a:r>
            <a:rPr lang="en-US" dirty="0"/>
            <a:t>In-clinic Pharmacist</a:t>
          </a:r>
        </a:p>
      </dgm:t>
    </dgm:pt>
    <dgm:pt modelId="{25588D85-D31E-4613-9FE2-4C523971C0D1}" type="parTrans" cxnId="{AEC03C77-E7B5-494D-8A74-1DC1AF41E5FD}">
      <dgm:prSet/>
      <dgm:spPr/>
      <dgm:t>
        <a:bodyPr/>
        <a:lstStyle/>
        <a:p>
          <a:endParaRPr lang="en-US"/>
        </a:p>
      </dgm:t>
    </dgm:pt>
    <dgm:pt modelId="{813D2B83-E32B-4050-806B-090C134A12DC}" type="sibTrans" cxnId="{AEC03C77-E7B5-494D-8A74-1DC1AF41E5FD}">
      <dgm:prSet/>
      <dgm:spPr/>
      <dgm:t>
        <a:bodyPr/>
        <a:lstStyle/>
        <a:p>
          <a:endParaRPr lang="en-US"/>
        </a:p>
      </dgm:t>
    </dgm:pt>
    <dgm:pt modelId="{A9D90CC8-70C6-452C-9F1F-9E3232F882AC}">
      <dgm:prSet phldrT="[Text]"/>
      <dgm:spPr/>
      <dgm:t>
        <a:bodyPr/>
        <a:lstStyle/>
        <a:p>
          <a:r>
            <a:rPr lang="en-US" dirty="0"/>
            <a:t>Assess copays</a:t>
          </a:r>
        </a:p>
      </dgm:t>
    </dgm:pt>
    <dgm:pt modelId="{F824FC39-B4E7-45FD-B843-4AA3B532BE2E}" type="parTrans" cxnId="{95FFD2D1-9BD2-4171-BC32-E8BB814F41A2}">
      <dgm:prSet/>
      <dgm:spPr/>
      <dgm:t>
        <a:bodyPr/>
        <a:lstStyle/>
        <a:p>
          <a:endParaRPr lang="en-US"/>
        </a:p>
      </dgm:t>
    </dgm:pt>
    <dgm:pt modelId="{48663101-112A-46AB-880B-543C65B754B3}" type="sibTrans" cxnId="{95FFD2D1-9BD2-4171-BC32-E8BB814F41A2}">
      <dgm:prSet/>
      <dgm:spPr/>
      <dgm:t>
        <a:bodyPr/>
        <a:lstStyle/>
        <a:p>
          <a:endParaRPr lang="en-US"/>
        </a:p>
      </dgm:t>
    </dgm:pt>
    <dgm:pt modelId="{72D202D0-D170-46AB-A141-94AA393F2840}">
      <dgm:prSet phldrT="[Text]"/>
      <dgm:spPr/>
      <dgm:t>
        <a:bodyPr/>
        <a:lstStyle/>
        <a:p>
          <a:r>
            <a:rPr lang="en-US" dirty="0"/>
            <a:t>Recommend new/change in drug therapy</a:t>
          </a:r>
        </a:p>
      </dgm:t>
    </dgm:pt>
    <dgm:pt modelId="{45731402-8F7B-4013-9667-15CEA8B15099}" type="parTrans" cxnId="{495FF772-0CB8-48D4-835C-A184129E4171}">
      <dgm:prSet/>
      <dgm:spPr/>
      <dgm:t>
        <a:bodyPr/>
        <a:lstStyle/>
        <a:p>
          <a:endParaRPr lang="en-US"/>
        </a:p>
      </dgm:t>
    </dgm:pt>
    <dgm:pt modelId="{1FDFC4D5-A1F6-49A5-BDB8-1BD4C21F30C5}" type="sibTrans" cxnId="{495FF772-0CB8-48D4-835C-A184129E4171}">
      <dgm:prSet/>
      <dgm:spPr/>
      <dgm:t>
        <a:bodyPr/>
        <a:lstStyle/>
        <a:p>
          <a:endParaRPr lang="en-US"/>
        </a:p>
      </dgm:t>
    </dgm:pt>
    <dgm:pt modelId="{C023D6C5-B819-4E58-AB21-E72431628CFD}">
      <dgm:prSet phldrT="[Text]"/>
      <dgm:spPr/>
      <dgm:t>
        <a:bodyPr/>
        <a:lstStyle/>
        <a:p>
          <a:r>
            <a:rPr lang="en-US" dirty="0"/>
            <a:t>Document in EMR</a:t>
          </a:r>
        </a:p>
      </dgm:t>
    </dgm:pt>
    <dgm:pt modelId="{2ED29427-7891-4DA1-A66D-5C29FF7D9C60}" type="parTrans" cxnId="{4695D50D-089F-4912-9E48-8B82A6E492E9}">
      <dgm:prSet/>
      <dgm:spPr/>
      <dgm:t>
        <a:bodyPr/>
        <a:lstStyle/>
        <a:p>
          <a:endParaRPr lang="en-US"/>
        </a:p>
      </dgm:t>
    </dgm:pt>
    <dgm:pt modelId="{614CABCA-E0BC-4847-A6B1-395E567D4D27}" type="sibTrans" cxnId="{4695D50D-089F-4912-9E48-8B82A6E492E9}">
      <dgm:prSet/>
      <dgm:spPr/>
      <dgm:t>
        <a:bodyPr/>
        <a:lstStyle/>
        <a:p>
          <a:endParaRPr lang="en-US"/>
        </a:p>
      </dgm:t>
    </dgm:pt>
    <dgm:pt modelId="{EB40B774-2BED-4592-80AE-F1D3F003BCA0}">
      <dgm:prSet phldrT="[Text]"/>
      <dgm:spPr/>
      <dgm:t>
        <a:bodyPr/>
        <a:lstStyle/>
        <a:p>
          <a:r>
            <a:rPr lang="en-US" dirty="0"/>
            <a:t>Propose new or updated RXs</a:t>
          </a:r>
        </a:p>
      </dgm:t>
    </dgm:pt>
    <dgm:pt modelId="{5C0C743F-2298-4968-8A48-EA2D83A06911}" type="parTrans" cxnId="{610E1745-C625-483F-911F-722489AB0A50}">
      <dgm:prSet/>
      <dgm:spPr/>
      <dgm:t>
        <a:bodyPr/>
        <a:lstStyle/>
        <a:p>
          <a:endParaRPr lang="en-US"/>
        </a:p>
      </dgm:t>
    </dgm:pt>
    <dgm:pt modelId="{A45FAB2E-BAB8-4AE2-B7AB-1948479912F5}" type="sibTrans" cxnId="{610E1745-C625-483F-911F-722489AB0A50}">
      <dgm:prSet/>
      <dgm:spPr/>
      <dgm:t>
        <a:bodyPr/>
        <a:lstStyle/>
        <a:p>
          <a:endParaRPr lang="en-US"/>
        </a:p>
      </dgm:t>
    </dgm:pt>
    <dgm:pt modelId="{271421C9-F973-44E7-B37A-6DAEC09CC655}">
      <dgm:prSet phldrT="[Text]"/>
      <dgm:spPr/>
      <dgm:t>
        <a:bodyPr/>
        <a:lstStyle/>
        <a:p>
          <a:r>
            <a:rPr lang="en-US" dirty="0"/>
            <a:t>Set up home delivery via VNA drivers</a:t>
          </a:r>
        </a:p>
      </dgm:t>
    </dgm:pt>
    <dgm:pt modelId="{F21361B7-2A05-4C99-97CE-94B8AE400CB0}" type="parTrans" cxnId="{ABFEB7DE-B661-41EB-B11D-D52BAD74C687}">
      <dgm:prSet/>
      <dgm:spPr/>
      <dgm:t>
        <a:bodyPr/>
        <a:lstStyle/>
        <a:p>
          <a:endParaRPr lang="en-US"/>
        </a:p>
      </dgm:t>
    </dgm:pt>
    <dgm:pt modelId="{93A1D022-DFA8-4C47-BD3D-30A6B3F72272}" type="sibTrans" cxnId="{ABFEB7DE-B661-41EB-B11D-D52BAD74C687}">
      <dgm:prSet/>
      <dgm:spPr/>
      <dgm:t>
        <a:bodyPr/>
        <a:lstStyle/>
        <a:p>
          <a:endParaRPr lang="en-US"/>
        </a:p>
      </dgm:t>
    </dgm:pt>
    <dgm:pt modelId="{707ABA0B-03B9-4E33-829D-83D4E56973D1}">
      <dgm:prSet phldrT="[Text]"/>
      <dgm:spPr/>
      <dgm:t>
        <a:bodyPr/>
        <a:lstStyle/>
        <a:p>
          <a:r>
            <a:rPr lang="en-US" dirty="0"/>
            <a:t>Process co-payments</a:t>
          </a:r>
        </a:p>
      </dgm:t>
    </dgm:pt>
    <dgm:pt modelId="{DF21F35D-9995-410A-B30A-A788E2E65E01}" type="parTrans" cxnId="{8F74D534-7B83-4526-9CF5-1776AF00277D}">
      <dgm:prSet/>
      <dgm:spPr/>
      <dgm:t>
        <a:bodyPr/>
        <a:lstStyle/>
        <a:p>
          <a:endParaRPr lang="en-US"/>
        </a:p>
      </dgm:t>
    </dgm:pt>
    <dgm:pt modelId="{5E9FC087-2F16-4AFF-BF85-1F0D826FF478}" type="sibTrans" cxnId="{8F74D534-7B83-4526-9CF5-1776AF00277D}">
      <dgm:prSet/>
      <dgm:spPr/>
      <dgm:t>
        <a:bodyPr/>
        <a:lstStyle/>
        <a:p>
          <a:endParaRPr lang="en-US"/>
        </a:p>
      </dgm:t>
    </dgm:pt>
    <dgm:pt modelId="{667AA104-F814-4AF4-A35A-073A067EA04E}">
      <dgm:prSet phldrT="[Text]"/>
      <dgm:spPr/>
      <dgm:t>
        <a:bodyPr/>
        <a:lstStyle/>
        <a:p>
          <a:r>
            <a:rPr lang="en-US" dirty="0"/>
            <a:t>Track deliveries</a:t>
          </a:r>
        </a:p>
      </dgm:t>
    </dgm:pt>
    <dgm:pt modelId="{10996DDD-A892-4000-853F-E4092E79E8DB}" type="parTrans" cxnId="{F260EF5F-665C-43AC-AD45-427682B5999B}">
      <dgm:prSet/>
      <dgm:spPr/>
      <dgm:t>
        <a:bodyPr/>
        <a:lstStyle/>
        <a:p>
          <a:endParaRPr lang="en-US"/>
        </a:p>
      </dgm:t>
    </dgm:pt>
    <dgm:pt modelId="{34DA1135-7993-446D-A41C-F40339B89215}" type="sibTrans" cxnId="{F260EF5F-665C-43AC-AD45-427682B5999B}">
      <dgm:prSet/>
      <dgm:spPr/>
      <dgm:t>
        <a:bodyPr/>
        <a:lstStyle/>
        <a:p>
          <a:endParaRPr lang="en-US"/>
        </a:p>
      </dgm:t>
    </dgm:pt>
    <dgm:pt modelId="{2DD067E5-3C08-4D34-AD63-331AE2E21680}">
      <dgm:prSet/>
      <dgm:spPr/>
      <dgm:t>
        <a:bodyPr/>
        <a:lstStyle/>
        <a:p>
          <a:r>
            <a:rPr lang="en-US" dirty="0"/>
            <a:t>Follow-up in appropriate time frame based on patient-specific needs</a:t>
          </a:r>
        </a:p>
      </dgm:t>
    </dgm:pt>
    <dgm:pt modelId="{CF566EC3-83FB-4825-9403-620E2AF95C76}" type="parTrans" cxnId="{1E69E5ED-D681-4585-BED2-3476A35D2EB4}">
      <dgm:prSet/>
      <dgm:spPr/>
      <dgm:t>
        <a:bodyPr/>
        <a:lstStyle/>
        <a:p>
          <a:endParaRPr lang="en-US"/>
        </a:p>
      </dgm:t>
    </dgm:pt>
    <dgm:pt modelId="{7492CBB9-9F80-4A0F-BE0E-55EC3AF40DD8}" type="sibTrans" cxnId="{1E69E5ED-D681-4585-BED2-3476A35D2EB4}">
      <dgm:prSet/>
      <dgm:spPr/>
      <dgm:t>
        <a:bodyPr/>
        <a:lstStyle/>
        <a:p>
          <a:endParaRPr lang="en-US"/>
        </a:p>
      </dgm:t>
    </dgm:pt>
    <dgm:pt modelId="{4947672E-0B1C-4977-99A8-E6A903BE29AD}">
      <dgm:prSet/>
      <dgm:spPr/>
      <dgm:t>
        <a:bodyPr/>
        <a:lstStyle/>
        <a:p>
          <a:r>
            <a:rPr lang="en-US" dirty="0"/>
            <a:t>Assess additional needs</a:t>
          </a:r>
        </a:p>
      </dgm:t>
    </dgm:pt>
    <dgm:pt modelId="{6D739866-4468-42C9-9A4F-D8396B82345A}" type="parTrans" cxnId="{010207DD-8F32-4E72-B548-11BAB6BFBF37}">
      <dgm:prSet/>
      <dgm:spPr/>
      <dgm:t>
        <a:bodyPr/>
        <a:lstStyle/>
        <a:p>
          <a:endParaRPr lang="en-US"/>
        </a:p>
      </dgm:t>
    </dgm:pt>
    <dgm:pt modelId="{01D25E56-C1FD-4174-84A0-5C8644DF0017}" type="sibTrans" cxnId="{010207DD-8F32-4E72-B548-11BAB6BFBF37}">
      <dgm:prSet/>
      <dgm:spPr/>
      <dgm:t>
        <a:bodyPr/>
        <a:lstStyle/>
        <a:p>
          <a:endParaRPr lang="en-US"/>
        </a:p>
      </dgm:t>
    </dgm:pt>
    <dgm:pt modelId="{735061F8-6A6D-4993-8021-59D01BFE8CA2}">
      <dgm:prSet/>
      <dgm:spPr/>
      <dgm:t>
        <a:bodyPr/>
        <a:lstStyle/>
        <a:p>
          <a:r>
            <a:rPr lang="en-US" dirty="0"/>
            <a:t>Monitor adherence via refill status</a:t>
          </a:r>
        </a:p>
      </dgm:t>
    </dgm:pt>
    <dgm:pt modelId="{84DFA80B-9F0D-4FD6-A1A3-089E28213D75}" type="parTrans" cxnId="{1B2AA71F-6755-4616-8671-28107BA26B75}">
      <dgm:prSet/>
      <dgm:spPr/>
      <dgm:t>
        <a:bodyPr/>
        <a:lstStyle/>
        <a:p>
          <a:endParaRPr lang="en-US"/>
        </a:p>
      </dgm:t>
    </dgm:pt>
    <dgm:pt modelId="{FC13332A-6BEB-46B8-888B-6762D55ADEEE}" type="sibTrans" cxnId="{1B2AA71F-6755-4616-8671-28107BA26B75}">
      <dgm:prSet/>
      <dgm:spPr/>
      <dgm:t>
        <a:bodyPr/>
        <a:lstStyle/>
        <a:p>
          <a:endParaRPr lang="en-US"/>
        </a:p>
      </dgm:t>
    </dgm:pt>
    <dgm:pt modelId="{48D2A76B-730B-4DD8-A6FD-1B92ABEBC134}">
      <dgm:prSet phldrT="[Text]"/>
      <dgm:spPr/>
      <dgm:t>
        <a:bodyPr/>
        <a:lstStyle/>
        <a:p>
          <a:r>
            <a:rPr lang="en-US" dirty="0"/>
            <a:t>Evaluate and monitor new patients </a:t>
          </a:r>
        </a:p>
      </dgm:t>
    </dgm:pt>
    <dgm:pt modelId="{BB5AE8B5-4928-4F36-B251-F8EC028B0CC5}" type="parTrans" cxnId="{83C924AE-EAAB-49FC-98FA-2DEEFC131FBE}">
      <dgm:prSet/>
      <dgm:spPr/>
      <dgm:t>
        <a:bodyPr/>
        <a:lstStyle/>
        <a:p>
          <a:endParaRPr lang="en-US"/>
        </a:p>
      </dgm:t>
    </dgm:pt>
    <dgm:pt modelId="{AEF27EF6-5480-4D93-89CC-890D7CEA16BE}" type="sibTrans" cxnId="{83C924AE-EAAB-49FC-98FA-2DEEFC131FBE}">
      <dgm:prSet/>
      <dgm:spPr/>
      <dgm:t>
        <a:bodyPr/>
        <a:lstStyle/>
        <a:p>
          <a:endParaRPr lang="en-US"/>
        </a:p>
      </dgm:t>
    </dgm:pt>
    <dgm:pt modelId="{89DA67DB-9180-4CFE-8B92-949D80988289}">
      <dgm:prSet phldrT="[Text]"/>
      <dgm:spPr/>
      <dgm:t>
        <a:bodyPr/>
        <a:lstStyle/>
        <a:p>
          <a:r>
            <a:rPr lang="en-US" dirty="0"/>
            <a:t>Identifies barriers to current therapy</a:t>
          </a:r>
        </a:p>
      </dgm:t>
    </dgm:pt>
    <dgm:pt modelId="{30D7FEC2-9FCE-4ECC-A803-A10E3923A616}" type="parTrans" cxnId="{D0B53832-338E-4AC7-B7F3-3AC208643001}">
      <dgm:prSet/>
      <dgm:spPr/>
      <dgm:t>
        <a:bodyPr/>
        <a:lstStyle/>
        <a:p>
          <a:endParaRPr lang="en-US"/>
        </a:p>
      </dgm:t>
    </dgm:pt>
    <dgm:pt modelId="{E7FD580A-2E14-4FE8-8456-9244283AC9D6}" type="sibTrans" cxnId="{D0B53832-338E-4AC7-B7F3-3AC208643001}">
      <dgm:prSet/>
      <dgm:spPr/>
      <dgm:t>
        <a:bodyPr/>
        <a:lstStyle/>
        <a:p>
          <a:endParaRPr lang="en-US"/>
        </a:p>
      </dgm:t>
    </dgm:pt>
    <dgm:pt modelId="{F8D8F96A-8378-46F9-8C48-B6E8687D8C82}">
      <dgm:prSet phldrT="[Text]"/>
      <dgm:spPr/>
      <dgm:t>
        <a:bodyPr/>
        <a:lstStyle/>
        <a:p>
          <a:r>
            <a:rPr lang="en-US" dirty="0"/>
            <a:t>Enroll patients in pharmacy services</a:t>
          </a:r>
        </a:p>
      </dgm:t>
    </dgm:pt>
    <dgm:pt modelId="{98CD33D9-AF5F-47E2-9EF3-935806C4B144}" type="parTrans" cxnId="{19FE9446-7002-4329-951F-C927A9400719}">
      <dgm:prSet/>
      <dgm:spPr/>
      <dgm:t>
        <a:bodyPr/>
        <a:lstStyle/>
        <a:p>
          <a:endParaRPr lang="en-US"/>
        </a:p>
      </dgm:t>
    </dgm:pt>
    <dgm:pt modelId="{99D27181-3123-4DAB-84AC-BC6639C6947F}" type="sibTrans" cxnId="{19FE9446-7002-4329-951F-C927A9400719}">
      <dgm:prSet/>
      <dgm:spPr/>
      <dgm:t>
        <a:bodyPr/>
        <a:lstStyle/>
        <a:p>
          <a:endParaRPr lang="en-US"/>
        </a:p>
      </dgm:t>
    </dgm:pt>
    <dgm:pt modelId="{8C6A3CF9-9188-41E4-B947-51BFF5CFD74E}">
      <dgm:prSet/>
      <dgm:spPr/>
      <dgm:t>
        <a:bodyPr/>
        <a:lstStyle/>
        <a:p>
          <a:r>
            <a:rPr lang="en-US" dirty="0"/>
            <a:t>Evaluate data collected</a:t>
          </a:r>
        </a:p>
      </dgm:t>
    </dgm:pt>
    <dgm:pt modelId="{83E589A7-49A7-4BE4-B891-E0DE43B18A2A}" type="parTrans" cxnId="{58D84584-84A6-490B-B90F-2B532A2DD190}">
      <dgm:prSet/>
      <dgm:spPr/>
      <dgm:t>
        <a:bodyPr/>
        <a:lstStyle/>
        <a:p>
          <a:endParaRPr lang="en-US"/>
        </a:p>
      </dgm:t>
    </dgm:pt>
    <dgm:pt modelId="{07B2B9A9-A5F7-4408-A4B3-2B0B0910A068}" type="sibTrans" cxnId="{58D84584-84A6-490B-B90F-2B532A2DD190}">
      <dgm:prSet/>
      <dgm:spPr/>
      <dgm:t>
        <a:bodyPr/>
        <a:lstStyle/>
        <a:p>
          <a:endParaRPr lang="en-US"/>
        </a:p>
      </dgm:t>
    </dgm:pt>
    <dgm:pt modelId="{3BAE047F-E691-4D37-BC18-B1FB924D0C11}">
      <dgm:prSet phldrT="[Text]"/>
      <dgm:spPr/>
      <dgm:t>
        <a:bodyPr/>
        <a:lstStyle/>
        <a:p>
          <a:r>
            <a:rPr lang="en-US" dirty="0"/>
            <a:t>Constant communication with providers </a:t>
          </a:r>
        </a:p>
      </dgm:t>
    </dgm:pt>
    <dgm:pt modelId="{D8C7C577-746F-48CD-8983-177596F490D0}" type="parTrans" cxnId="{1AFA4CE5-B958-4732-B224-283E59285344}">
      <dgm:prSet/>
      <dgm:spPr/>
      <dgm:t>
        <a:bodyPr/>
        <a:lstStyle/>
        <a:p>
          <a:endParaRPr lang="en-US"/>
        </a:p>
      </dgm:t>
    </dgm:pt>
    <dgm:pt modelId="{002C10D4-EAA0-4351-ADC5-2CC1C022411A}" type="sibTrans" cxnId="{1AFA4CE5-B958-4732-B224-283E59285344}">
      <dgm:prSet/>
      <dgm:spPr/>
      <dgm:t>
        <a:bodyPr/>
        <a:lstStyle/>
        <a:p>
          <a:endParaRPr lang="en-US"/>
        </a:p>
      </dgm:t>
    </dgm:pt>
    <dgm:pt modelId="{D4653CAC-4193-42CF-B724-2DB32172612C}">
      <dgm:prSet phldrT="[Text]"/>
      <dgm:spPr/>
      <dgm:t>
        <a:bodyPr/>
        <a:lstStyle/>
        <a:p>
          <a:r>
            <a:rPr lang="en-US" dirty="0"/>
            <a:t>Communicate with in-clinic pharmacist</a:t>
          </a:r>
        </a:p>
      </dgm:t>
    </dgm:pt>
    <dgm:pt modelId="{CD0DD0A9-6D3E-4637-A5B0-377B305CFF72}" type="parTrans" cxnId="{C603C565-28AD-45A0-8ABE-1F0C0996BE70}">
      <dgm:prSet/>
      <dgm:spPr/>
      <dgm:t>
        <a:bodyPr/>
        <a:lstStyle/>
        <a:p>
          <a:endParaRPr lang="en-US"/>
        </a:p>
      </dgm:t>
    </dgm:pt>
    <dgm:pt modelId="{BD38E8A2-E8D4-4103-B401-B734D41D8295}" type="sibTrans" cxnId="{C603C565-28AD-45A0-8ABE-1F0C0996BE70}">
      <dgm:prSet/>
      <dgm:spPr/>
      <dgm:t>
        <a:bodyPr/>
        <a:lstStyle/>
        <a:p>
          <a:endParaRPr lang="en-US"/>
        </a:p>
      </dgm:t>
    </dgm:pt>
    <dgm:pt modelId="{9ECA5E21-8921-4DF5-BCAD-7D57B3E18EED}">
      <dgm:prSet phldrT="[Text]"/>
      <dgm:spPr/>
      <dgm:t>
        <a:bodyPr/>
        <a:lstStyle/>
        <a:p>
          <a:r>
            <a:rPr lang="en-US" dirty="0"/>
            <a:t>Interdisciplinary collaboration</a:t>
          </a:r>
        </a:p>
      </dgm:t>
    </dgm:pt>
    <dgm:pt modelId="{3D6E92C1-E1AF-44B1-89D2-EB74CFB3ABBB}" type="parTrans" cxnId="{245C7EF4-F1FA-42E0-B62C-6E6BCDBAA62F}">
      <dgm:prSet/>
      <dgm:spPr/>
      <dgm:t>
        <a:bodyPr/>
        <a:lstStyle/>
        <a:p>
          <a:endParaRPr lang="en-US"/>
        </a:p>
      </dgm:t>
    </dgm:pt>
    <dgm:pt modelId="{E87B01AD-9D8F-4E77-83BA-1314E28249C5}" type="sibTrans" cxnId="{245C7EF4-F1FA-42E0-B62C-6E6BCDBAA62F}">
      <dgm:prSet/>
      <dgm:spPr/>
      <dgm:t>
        <a:bodyPr/>
        <a:lstStyle/>
        <a:p>
          <a:endParaRPr lang="en-US"/>
        </a:p>
      </dgm:t>
    </dgm:pt>
    <dgm:pt modelId="{C1C83538-7523-477A-B67D-520CFADFA557}">
      <dgm:prSet phldrT="[Text]"/>
      <dgm:spPr/>
      <dgm:t>
        <a:bodyPr/>
        <a:lstStyle/>
        <a:p>
          <a:r>
            <a:rPr lang="en-US" dirty="0"/>
            <a:t>Assess and discuss drug shortages </a:t>
          </a:r>
        </a:p>
      </dgm:t>
    </dgm:pt>
    <dgm:pt modelId="{F0876D42-70A3-4EBE-9120-68FA0FA6E6E1}" type="parTrans" cxnId="{1B22AADF-8BAB-4065-ACB5-79FF4A527D25}">
      <dgm:prSet/>
      <dgm:spPr/>
      <dgm:t>
        <a:bodyPr/>
        <a:lstStyle/>
        <a:p>
          <a:endParaRPr lang="en-US"/>
        </a:p>
      </dgm:t>
    </dgm:pt>
    <dgm:pt modelId="{A33A2F78-107C-48E3-B4E5-0AFA6599549F}" type="sibTrans" cxnId="{1B22AADF-8BAB-4065-ACB5-79FF4A527D25}">
      <dgm:prSet/>
      <dgm:spPr/>
      <dgm:t>
        <a:bodyPr/>
        <a:lstStyle/>
        <a:p>
          <a:endParaRPr lang="en-US"/>
        </a:p>
      </dgm:t>
    </dgm:pt>
    <dgm:pt modelId="{7742A424-F617-4E45-9BCB-144D59F0DF4B}" type="pres">
      <dgm:prSet presAssocID="{C41C473A-136D-49D6-906A-36A5123ADB61}" presName="linearFlow" presStyleCnt="0">
        <dgm:presLayoutVars>
          <dgm:dir/>
          <dgm:animLvl val="lvl"/>
          <dgm:resizeHandles val="exact"/>
        </dgm:presLayoutVars>
      </dgm:prSet>
      <dgm:spPr/>
    </dgm:pt>
    <dgm:pt modelId="{F2A095C0-7C16-4A72-94FC-FA4E6BFA441B}" type="pres">
      <dgm:prSet presAssocID="{E41CB9CB-F21F-4289-97A6-9A2FA97317AD}" presName="composite" presStyleCnt="0"/>
      <dgm:spPr/>
    </dgm:pt>
    <dgm:pt modelId="{0E8A6D9E-91BC-46FA-8C2B-5660960E1857}" type="pres">
      <dgm:prSet presAssocID="{E41CB9CB-F21F-4289-97A6-9A2FA97317AD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C68FB19-EC81-4702-AA2C-B970E53012A5}" type="pres">
      <dgm:prSet presAssocID="{E41CB9CB-F21F-4289-97A6-9A2FA97317AD}" presName="parSh" presStyleLbl="node1" presStyleIdx="0" presStyleCnt="4"/>
      <dgm:spPr/>
    </dgm:pt>
    <dgm:pt modelId="{B61C35CF-044E-45D4-8185-79190B56573F}" type="pres">
      <dgm:prSet presAssocID="{E41CB9CB-F21F-4289-97A6-9A2FA97317AD}" presName="desTx" presStyleLbl="fgAcc1" presStyleIdx="0" presStyleCnt="4">
        <dgm:presLayoutVars>
          <dgm:bulletEnabled val="1"/>
        </dgm:presLayoutVars>
      </dgm:prSet>
      <dgm:spPr/>
    </dgm:pt>
    <dgm:pt modelId="{0A66FA15-9CC5-4C40-A3EE-507567F27066}" type="pres">
      <dgm:prSet presAssocID="{9B2CBD30-9668-4FB2-890B-70D2AE82FB63}" presName="sibTrans" presStyleLbl="sibTrans2D1" presStyleIdx="0" presStyleCnt="3"/>
      <dgm:spPr/>
    </dgm:pt>
    <dgm:pt modelId="{F7105C39-D42F-4C74-B565-9526E0729C9E}" type="pres">
      <dgm:prSet presAssocID="{9B2CBD30-9668-4FB2-890B-70D2AE82FB63}" presName="connTx" presStyleLbl="sibTrans2D1" presStyleIdx="0" presStyleCnt="3"/>
      <dgm:spPr/>
    </dgm:pt>
    <dgm:pt modelId="{99EE778D-57AE-451D-ACBE-93B2D6284C0F}" type="pres">
      <dgm:prSet presAssocID="{F4744DE2-2F74-4F58-879C-8A1E8410DB1E}" presName="composite" presStyleCnt="0"/>
      <dgm:spPr/>
    </dgm:pt>
    <dgm:pt modelId="{C8D72D44-47C1-4D8F-B171-5658379BA5F3}" type="pres">
      <dgm:prSet presAssocID="{F4744DE2-2F74-4F58-879C-8A1E8410DB1E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01F99D1-062E-49E3-BEF4-DBCB75AA55B4}" type="pres">
      <dgm:prSet presAssocID="{F4744DE2-2F74-4F58-879C-8A1E8410DB1E}" presName="parSh" presStyleLbl="node1" presStyleIdx="1" presStyleCnt="4"/>
      <dgm:spPr/>
    </dgm:pt>
    <dgm:pt modelId="{DE99A6B9-C738-4BBC-8722-6D57EF0F96E2}" type="pres">
      <dgm:prSet presAssocID="{F4744DE2-2F74-4F58-879C-8A1E8410DB1E}" presName="desTx" presStyleLbl="fgAcc1" presStyleIdx="1" presStyleCnt="4">
        <dgm:presLayoutVars>
          <dgm:bulletEnabled val="1"/>
        </dgm:presLayoutVars>
      </dgm:prSet>
      <dgm:spPr/>
    </dgm:pt>
    <dgm:pt modelId="{6F8FB572-8E29-41A1-A79D-38D7E578D7FB}" type="pres">
      <dgm:prSet presAssocID="{A98827B5-A1A4-461D-80E2-FADA25B9C063}" presName="sibTrans" presStyleLbl="sibTrans2D1" presStyleIdx="1" presStyleCnt="3"/>
      <dgm:spPr/>
    </dgm:pt>
    <dgm:pt modelId="{20B15E14-CC39-4490-9F3C-E4DA983D3922}" type="pres">
      <dgm:prSet presAssocID="{A98827B5-A1A4-461D-80E2-FADA25B9C063}" presName="connTx" presStyleLbl="sibTrans2D1" presStyleIdx="1" presStyleCnt="3"/>
      <dgm:spPr/>
    </dgm:pt>
    <dgm:pt modelId="{5C2E2FDE-6CB6-417A-AA6C-754B15092639}" type="pres">
      <dgm:prSet presAssocID="{CB6DC6E9-E607-4520-AA6D-BAF1CE95B332}" presName="composite" presStyleCnt="0"/>
      <dgm:spPr/>
    </dgm:pt>
    <dgm:pt modelId="{E9CFF663-FE2F-4CED-9D34-C77293E1D781}" type="pres">
      <dgm:prSet presAssocID="{CB6DC6E9-E607-4520-AA6D-BAF1CE95B332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385B37C-364D-4DB1-BEBE-2F5DA74C888D}" type="pres">
      <dgm:prSet presAssocID="{CB6DC6E9-E607-4520-AA6D-BAF1CE95B332}" presName="parSh" presStyleLbl="node1" presStyleIdx="2" presStyleCnt="4"/>
      <dgm:spPr/>
    </dgm:pt>
    <dgm:pt modelId="{C560DD64-AAE6-4B7D-BD73-D546148A9176}" type="pres">
      <dgm:prSet presAssocID="{CB6DC6E9-E607-4520-AA6D-BAF1CE95B332}" presName="desTx" presStyleLbl="fgAcc1" presStyleIdx="2" presStyleCnt="4">
        <dgm:presLayoutVars>
          <dgm:bulletEnabled val="1"/>
        </dgm:presLayoutVars>
      </dgm:prSet>
      <dgm:spPr/>
    </dgm:pt>
    <dgm:pt modelId="{D211F832-6006-422C-8859-06F645DFE5CB}" type="pres">
      <dgm:prSet presAssocID="{E46070C0-68D4-4C53-9278-CD06440A495A}" presName="sibTrans" presStyleLbl="sibTrans2D1" presStyleIdx="2" presStyleCnt="3"/>
      <dgm:spPr/>
    </dgm:pt>
    <dgm:pt modelId="{E7388891-F734-4303-9669-B0D5395746BA}" type="pres">
      <dgm:prSet presAssocID="{E46070C0-68D4-4C53-9278-CD06440A495A}" presName="connTx" presStyleLbl="sibTrans2D1" presStyleIdx="2" presStyleCnt="3"/>
      <dgm:spPr/>
    </dgm:pt>
    <dgm:pt modelId="{4FA546B4-C9A5-47D7-9278-4D8FBD73C7C3}" type="pres">
      <dgm:prSet presAssocID="{373BFC0C-A0B4-423E-81B7-307B9573552E}" presName="composite" presStyleCnt="0"/>
      <dgm:spPr/>
    </dgm:pt>
    <dgm:pt modelId="{937B00DD-AE23-42D5-9EBD-AE43EB92BA68}" type="pres">
      <dgm:prSet presAssocID="{373BFC0C-A0B4-423E-81B7-307B9573552E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53E19D9-0CDD-48CC-83A3-AB11E8D8CA21}" type="pres">
      <dgm:prSet presAssocID="{373BFC0C-A0B4-423E-81B7-307B9573552E}" presName="parSh" presStyleLbl="node1" presStyleIdx="3" presStyleCnt="4"/>
      <dgm:spPr/>
    </dgm:pt>
    <dgm:pt modelId="{65D403F9-BE9A-4C37-911E-657041AE0840}" type="pres">
      <dgm:prSet presAssocID="{373BFC0C-A0B4-423E-81B7-307B9573552E}" presName="desTx" presStyleLbl="fgAcc1" presStyleIdx="3" presStyleCnt="4">
        <dgm:presLayoutVars>
          <dgm:bulletEnabled val="1"/>
        </dgm:presLayoutVars>
      </dgm:prSet>
      <dgm:spPr/>
    </dgm:pt>
  </dgm:ptLst>
  <dgm:cxnLst>
    <dgm:cxn modelId="{9CE6B604-0229-4C41-9E0E-71E4A341A40F}" type="presOf" srcId="{271421C9-F973-44E7-B37A-6DAEC09CC655}" destId="{C560DD64-AAE6-4B7D-BD73-D546148A9176}" srcOrd="0" destOrd="3" presId="urn:microsoft.com/office/officeart/2005/8/layout/process3"/>
    <dgm:cxn modelId="{6A4DD40B-C772-4CBD-BF10-49942B17F235}" type="presOf" srcId="{667AA104-F814-4AF4-A35A-073A067EA04E}" destId="{C560DD64-AAE6-4B7D-BD73-D546148A9176}" srcOrd="0" destOrd="5" presId="urn:microsoft.com/office/officeart/2005/8/layout/process3"/>
    <dgm:cxn modelId="{4695D50D-089F-4912-9E48-8B82A6E492E9}" srcId="{F4744DE2-2F74-4F58-879C-8A1E8410DB1E}" destId="{C023D6C5-B819-4E58-AB21-E72431628CFD}" srcOrd="3" destOrd="0" parTransId="{2ED29427-7891-4DA1-A66D-5C29FF7D9C60}" sibTransId="{614CABCA-E0BC-4847-A6B1-395E567D4D27}"/>
    <dgm:cxn modelId="{59142810-0EAC-4260-BE82-ED295EEDE7C2}" type="presOf" srcId="{CB6DC6E9-E607-4520-AA6D-BAF1CE95B332}" destId="{D385B37C-364D-4DB1-BEBE-2F5DA74C888D}" srcOrd="1" destOrd="0" presId="urn:microsoft.com/office/officeart/2005/8/layout/process3"/>
    <dgm:cxn modelId="{1B2AA71F-6755-4616-8671-28107BA26B75}" srcId="{373BFC0C-A0B4-423E-81B7-307B9573552E}" destId="{735061F8-6A6D-4993-8021-59D01BFE8CA2}" srcOrd="2" destOrd="0" parTransId="{84DFA80B-9F0D-4FD6-A1A3-089E28213D75}" sibTransId="{FC13332A-6BEB-46B8-888B-6762D55ADEEE}"/>
    <dgm:cxn modelId="{A5EE6025-3213-4582-8821-84BA862A7399}" type="presOf" srcId="{F4744DE2-2F74-4F58-879C-8A1E8410DB1E}" destId="{101F99D1-062E-49E3-BEF4-DBCB75AA55B4}" srcOrd="1" destOrd="0" presId="urn:microsoft.com/office/officeart/2005/8/layout/process3"/>
    <dgm:cxn modelId="{138CDE2C-C940-47E3-91A2-11D10A4D732E}" type="presOf" srcId="{A9D90CC8-70C6-452C-9F1F-9E3232F882AC}" destId="{DE99A6B9-C738-4BBC-8722-6D57EF0F96E2}" srcOrd="0" destOrd="1" presId="urn:microsoft.com/office/officeart/2005/8/layout/process3"/>
    <dgm:cxn modelId="{0908DF2E-1196-4E84-B137-66941AA41F63}" srcId="{F4744DE2-2F74-4F58-879C-8A1E8410DB1E}" destId="{657E97BF-4716-40D6-9921-501CEAD6DB97}" srcOrd="0" destOrd="0" parTransId="{04D657F4-DDE4-4AC5-B4B3-0CD4A1AB64F0}" sibTransId="{1D599CC7-1CED-4DA7-8DC2-5BF687A2796D}"/>
    <dgm:cxn modelId="{D0B53832-338E-4AC7-B7F3-3AC208643001}" srcId="{E41CB9CB-F21F-4289-97A6-9A2FA97317AD}" destId="{89DA67DB-9180-4CFE-8B92-949D80988289}" srcOrd="2" destOrd="0" parTransId="{30D7FEC2-9FCE-4ECC-A803-A10E3923A616}" sibTransId="{E7FD580A-2E14-4FE8-8456-9244283AC9D6}"/>
    <dgm:cxn modelId="{8F74D534-7B83-4526-9CF5-1776AF00277D}" srcId="{CB6DC6E9-E607-4520-AA6D-BAF1CE95B332}" destId="{707ABA0B-03B9-4E33-829D-83D4E56973D1}" srcOrd="4" destOrd="0" parTransId="{DF21F35D-9995-410A-B30A-A788E2E65E01}" sibTransId="{5E9FC087-2F16-4AFF-BF85-1F0D826FF478}"/>
    <dgm:cxn modelId="{67375F38-76CC-4937-87E1-DF9D98C69DEB}" type="presOf" srcId="{72D202D0-D170-46AB-A141-94AA393F2840}" destId="{DE99A6B9-C738-4BBC-8722-6D57EF0F96E2}" srcOrd="0" destOrd="2" presId="urn:microsoft.com/office/officeart/2005/8/layout/process3"/>
    <dgm:cxn modelId="{2921475F-B36A-4A62-B5B9-9904AD8DEA5F}" type="presOf" srcId="{A98827B5-A1A4-461D-80E2-FADA25B9C063}" destId="{20B15E14-CC39-4490-9F3C-E4DA983D3922}" srcOrd="1" destOrd="0" presId="urn:microsoft.com/office/officeart/2005/8/layout/process3"/>
    <dgm:cxn modelId="{F260EF5F-665C-43AC-AD45-427682B5999B}" srcId="{CB6DC6E9-E607-4520-AA6D-BAF1CE95B332}" destId="{667AA104-F814-4AF4-A35A-073A067EA04E}" srcOrd="5" destOrd="0" parTransId="{10996DDD-A892-4000-853F-E4092E79E8DB}" sibTransId="{34DA1135-7993-446D-A41C-F40339B89215}"/>
    <dgm:cxn modelId="{396B3161-BAAE-4156-A01F-1CB9D2023269}" type="presOf" srcId="{CB6DC6E9-E607-4520-AA6D-BAF1CE95B332}" destId="{E9CFF663-FE2F-4CED-9D34-C77293E1D781}" srcOrd="0" destOrd="0" presId="urn:microsoft.com/office/officeart/2005/8/layout/process3"/>
    <dgm:cxn modelId="{5616D763-D3AD-4CCD-8A93-9CC160F6B635}" type="presOf" srcId="{E46070C0-68D4-4C53-9278-CD06440A495A}" destId="{E7388891-F734-4303-9669-B0D5395746BA}" srcOrd="1" destOrd="0" presId="urn:microsoft.com/office/officeart/2005/8/layout/process3"/>
    <dgm:cxn modelId="{610E1745-C625-483F-911F-722489AB0A50}" srcId="{F4744DE2-2F74-4F58-879C-8A1E8410DB1E}" destId="{EB40B774-2BED-4592-80AE-F1D3F003BCA0}" srcOrd="5" destOrd="0" parTransId="{5C0C743F-2298-4968-8A48-EA2D83A06911}" sibTransId="{A45FAB2E-BAB8-4AE2-B7AB-1948479912F5}"/>
    <dgm:cxn modelId="{C603C565-28AD-45A0-8ABE-1F0C0996BE70}" srcId="{CB6DC6E9-E607-4520-AA6D-BAF1CE95B332}" destId="{D4653CAC-4193-42CF-B724-2DB32172612C}" srcOrd="0" destOrd="0" parTransId="{CD0DD0A9-6D3E-4637-A5B0-377B305CFF72}" sibTransId="{BD38E8A2-E8D4-4103-B401-B734D41D8295}"/>
    <dgm:cxn modelId="{19FE9446-7002-4329-951F-C927A9400719}" srcId="{E41CB9CB-F21F-4289-97A6-9A2FA97317AD}" destId="{F8D8F96A-8378-46F9-8C48-B6E8687D8C82}" srcOrd="4" destOrd="0" parTransId="{98CD33D9-AF5F-47E2-9EF3-935806C4B144}" sibTransId="{99D27181-3123-4DAB-84AC-BC6639C6947F}"/>
    <dgm:cxn modelId="{400E1A4F-D607-4C6A-AEE6-FCAAE08742AA}" type="presOf" srcId="{89DA67DB-9180-4CFE-8B92-949D80988289}" destId="{B61C35CF-044E-45D4-8185-79190B56573F}" srcOrd="0" destOrd="2" presId="urn:microsoft.com/office/officeart/2005/8/layout/process3"/>
    <dgm:cxn modelId="{495FF772-0CB8-48D4-835C-A184129E4171}" srcId="{F4744DE2-2F74-4F58-879C-8A1E8410DB1E}" destId="{72D202D0-D170-46AB-A141-94AA393F2840}" srcOrd="2" destOrd="0" parTransId="{45731402-8F7B-4013-9667-15CEA8B15099}" sibTransId="{1FDFC4D5-A1F6-49A5-BDB8-1BD4C21F30C5}"/>
    <dgm:cxn modelId="{D93F5854-CC4F-4516-8D37-F3F228774CE3}" type="presOf" srcId="{735061F8-6A6D-4993-8021-59D01BFE8CA2}" destId="{65D403F9-BE9A-4C37-911E-657041AE0840}" srcOrd="0" destOrd="2" presId="urn:microsoft.com/office/officeart/2005/8/layout/process3"/>
    <dgm:cxn modelId="{29C81A56-C6E7-4558-ACEF-E6CDEF617A8B}" type="presOf" srcId="{97D44F54-19A7-4F70-A03A-20EFC4A9CABB}" destId="{B61C35CF-044E-45D4-8185-79190B56573F}" srcOrd="0" destOrd="1" presId="urn:microsoft.com/office/officeart/2005/8/layout/process3"/>
    <dgm:cxn modelId="{6DDDBC56-4630-42B1-A615-EDEA3CD3BB5E}" type="presOf" srcId="{E41CB9CB-F21F-4289-97A6-9A2FA97317AD}" destId="{0E8A6D9E-91BC-46FA-8C2B-5660960E1857}" srcOrd="0" destOrd="0" presId="urn:microsoft.com/office/officeart/2005/8/layout/process3"/>
    <dgm:cxn modelId="{AEC03C77-E7B5-494D-8A74-1DC1AF41E5FD}" srcId="{C41C473A-136D-49D6-906A-36A5123ADB61}" destId="{373BFC0C-A0B4-423E-81B7-307B9573552E}" srcOrd="3" destOrd="0" parTransId="{25588D85-D31E-4613-9FE2-4C523971C0D1}" sibTransId="{813D2B83-E32B-4050-806B-090C134A12DC}"/>
    <dgm:cxn modelId="{C1C3A877-1E43-4EEE-A042-01A49FDD2F89}" type="presOf" srcId="{373BFC0C-A0B4-423E-81B7-307B9573552E}" destId="{D53E19D9-0CDD-48CC-83A3-AB11E8D8CA21}" srcOrd="1" destOrd="0" presId="urn:microsoft.com/office/officeart/2005/8/layout/process3"/>
    <dgm:cxn modelId="{84877558-1DCF-42F3-BB60-E0CB52D9025F}" srcId="{E41CB9CB-F21F-4289-97A6-9A2FA97317AD}" destId="{97D44F54-19A7-4F70-A03A-20EFC4A9CABB}" srcOrd="1" destOrd="0" parTransId="{DB784B6D-EBC3-4B22-AF3A-DB446DD51259}" sibTransId="{636244E9-9863-4719-AF78-1BEC74C65143}"/>
    <dgm:cxn modelId="{5FD4EB7B-1546-4216-BC50-D76ABD5CF8CC}" type="presOf" srcId="{F4744DE2-2F74-4F58-879C-8A1E8410DB1E}" destId="{C8D72D44-47C1-4D8F-B171-5658379BA5F3}" srcOrd="0" destOrd="0" presId="urn:microsoft.com/office/officeart/2005/8/layout/process3"/>
    <dgm:cxn modelId="{1BFF117E-EA24-41C7-AE60-6EF4CF2F1298}" srcId="{C41C473A-136D-49D6-906A-36A5123ADB61}" destId="{F4744DE2-2F74-4F58-879C-8A1E8410DB1E}" srcOrd="1" destOrd="0" parTransId="{EB72B00C-6E48-43E3-A6E6-EE419F79385F}" sibTransId="{A98827B5-A1A4-461D-80E2-FADA25B9C063}"/>
    <dgm:cxn modelId="{C70F267E-F378-4388-8833-4EB9B1E9D89B}" type="presOf" srcId="{48D2A76B-730B-4DD8-A6FD-1B92ABEBC134}" destId="{B61C35CF-044E-45D4-8185-79190B56573F}" srcOrd="0" destOrd="3" presId="urn:microsoft.com/office/officeart/2005/8/layout/process3"/>
    <dgm:cxn modelId="{58D84584-84A6-490B-B90F-2B532A2DD190}" srcId="{373BFC0C-A0B4-423E-81B7-307B9573552E}" destId="{8C6A3CF9-9188-41E4-B947-51BFF5CFD74E}" srcOrd="3" destOrd="0" parTransId="{83E589A7-49A7-4BE4-B891-E0DE43B18A2A}" sibTransId="{07B2B9A9-A5F7-4408-A4B3-2B0B0910A068}"/>
    <dgm:cxn modelId="{CDE9C884-C71F-43C7-B8A4-91CAA9755205}" type="presOf" srcId="{3BAE047F-E691-4D37-BC18-B1FB924D0C11}" destId="{DE99A6B9-C738-4BBC-8722-6D57EF0F96E2}" srcOrd="0" destOrd="4" presId="urn:microsoft.com/office/officeart/2005/8/layout/process3"/>
    <dgm:cxn modelId="{3FE6E488-C0EB-4043-A5AB-C062104652B1}" type="presOf" srcId="{657E97BF-4716-40D6-9921-501CEAD6DB97}" destId="{DE99A6B9-C738-4BBC-8722-6D57EF0F96E2}" srcOrd="0" destOrd="0" presId="urn:microsoft.com/office/officeart/2005/8/layout/process3"/>
    <dgm:cxn modelId="{6204DF89-9CE1-40C3-8076-ED753D603DEB}" srcId="{CB6DC6E9-E607-4520-AA6D-BAF1CE95B332}" destId="{E8E27EA2-B781-4218-AF63-E54942BFA375}" srcOrd="2" destOrd="0" parTransId="{43F5CAC0-4251-499B-88F6-77B0B87F123C}" sibTransId="{CF26EB3D-0F3C-49B3-BDD0-AB4300A1859B}"/>
    <dgm:cxn modelId="{B6B4DE8B-C428-4691-9A48-6A987A8B9C34}" type="presOf" srcId="{EB40B774-2BED-4592-80AE-F1D3F003BCA0}" destId="{DE99A6B9-C738-4BBC-8722-6D57EF0F96E2}" srcOrd="0" destOrd="5" presId="urn:microsoft.com/office/officeart/2005/8/layout/process3"/>
    <dgm:cxn modelId="{28974B96-8FC1-4262-9B32-BECFD5837F90}" type="presOf" srcId="{A98827B5-A1A4-461D-80E2-FADA25B9C063}" destId="{6F8FB572-8E29-41A1-A79D-38D7E578D7FB}" srcOrd="0" destOrd="0" presId="urn:microsoft.com/office/officeart/2005/8/layout/process3"/>
    <dgm:cxn modelId="{F84B699D-733F-494D-9859-51585618B0F3}" srcId="{C41C473A-136D-49D6-906A-36A5123ADB61}" destId="{E41CB9CB-F21F-4289-97A6-9A2FA97317AD}" srcOrd="0" destOrd="0" parTransId="{008F901B-BCFC-4C59-8D4A-ADAB396B6A66}" sibTransId="{9B2CBD30-9668-4FB2-890B-70D2AE82FB63}"/>
    <dgm:cxn modelId="{63EBF99E-2C7D-4761-B4F4-20F2A83793C9}" type="presOf" srcId="{9B2CBD30-9668-4FB2-890B-70D2AE82FB63}" destId="{0A66FA15-9CC5-4C40-A3EE-507567F27066}" srcOrd="0" destOrd="0" presId="urn:microsoft.com/office/officeart/2005/8/layout/process3"/>
    <dgm:cxn modelId="{892B01A0-BDE3-43F6-AD62-5F9985DEFB51}" type="presOf" srcId="{C1C83538-7523-477A-B67D-520CFADFA557}" destId="{C560DD64-AAE6-4B7D-BD73-D546148A9176}" srcOrd="0" destOrd="1" presId="urn:microsoft.com/office/officeart/2005/8/layout/process3"/>
    <dgm:cxn modelId="{3B3494A1-F1C1-431C-BB0F-FA36468A4853}" type="presOf" srcId="{E46070C0-68D4-4C53-9278-CD06440A495A}" destId="{D211F832-6006-422C-8859-06F645DFE5CB}" srcOrd="0" destOrd="0" presId="urn:microsoft.com/office/officeart/2005/8/layout/process3"/>
    <dgm:cxn modelId="{779E47A5-511A-4B29-969F-98237D12F0CF}" type="presOf" srcId="{D4653CAC-4193-42CF-B724-2DB32172612C}" destId="{C560DD64-AAE6-4B7D-BD73-D546148A9176}" srcOrd="0" destOrd="0" presId="urn:microsoft.com/office/officeart/2005/8/layout/process3"/>
    <dgm:cxn modelId="{CC3FBEAA-15C4-4A96-9F21-E189FF455815}" srcId="{C41C473A-136D-49D6-906A-36A5123ADB61}" destId="{CB6DC6E9-E607-4520-AA6D-BAF1CE95B332}" srcOrd="2" destOrd="0" parTransId="{A6D01B24-77FF-4993-9DDD-25C9EF553F62}" sibTransId="{E46070C0-68D4-4C53-9278-CD06440A495A}"/>
    <dgm:cxn modelId="{F2AE09AE-24F5-4127-BA75-6D26E8509D8E}" type="presOf" srcId="{2DD067E5-3C08-4D34-AD63-331AE2E21680}" destId="{65D403F9-BE9A-4C37-911E-657041AE0840}" srcOrd="0" destOrd="0" presId="urn:microsoft.com/office/officeart/2005/8/layout/process3"/>
    <dgm:cxn modelId="{83C924AE-EAAB-49FC-98FA-2DEEFC131FBE}" srcId="{E41CB9CB-F21F-4289-97A6-9A2FA97317AD}" destId="{48D2A76B-730B-4DD8-A6FD-1B92ABEBC134}" srcOrd="3" destOrd="0" parTransId="{BB5AE8B5-4928-4F36-B251-F8EC028B0CC5}" sibTransId="{AEF27EF6-5480-4D93-89CC-890D7CEA16BE}"/>
    <dgm:cxn modelId="{03460CAF-7D75-494F-B083-63BE569F449E}" type="presOf" srcId="{E8E27EA2-B781-4218-AF63-E54942BFA375}" destId="{C560DD64-AAE6-4B7D-BD73-D546148A9176}" srcOrd="0" destOrd="2" presId="urn:microsoft.com/office/officeart/2005/8/layout/process3"/>
    <dgm:cxn modelId="{A57A8BB5-DA7A-4322-9EA5-D6D100A2D89C}" type="presOf" srcId="{707ABA0B-03B9-4E33-829D-83D4E56973D1}" destId="{C560DD64-AAE6-4B7D-BD73-D546148A9176}" srcOrd="0" destOrd="4" presId="urn:microsoft.com/office/officeart/2005/8/layout/process3"/>
    <dgm:cxn modelId="{0A02BEBB-F731-454E-BA34-B98E13EE556E}" type="presOf" srcId="{9ECA5E21-8921-4DF5-BCAD-7D57B3E18EED}" destId="{B61C35CF-044E-45D4-8185-79190B56573F}" srcOrd="0" destOrd="0" presId="urn:microsoft.com/office/officeart/2005/8/layout/process3"/>
    <dgm:cxn modelId="{165A31C1-BE2F-4FDF-B87A-497BA3B2FEEB}" type="presOf" srcId="{373BFC0C-A0B4-423E-81B7-307B9573552E}" destId="{937B00DD-AE23-42D5-9EBD-AE43EB92BA68}" srcOrd="0" destOrd="0" presId="urn:microsoft.com/office/officeart/2005/8/layout/process3"/>
    <dgm:cxn modelId="{95FFD2D1-9BD2-4171-BC32-E8BB814F41A2}" srcId="{F4744DE2-2F74-4F58-879C-8A1E8410DB1E}" destId="{A9D90CC8-70C6-452C-9F1F-9E3232F882AC}" srcOrd="1" destOrd="0" parTransId="{F824FC39-B4E7-45FD-B843-4AA3B532BE2E}" sibTransId="{48663101-112A-46AB-880B-543C65B754B3}"/>
    <dgm:cxn modelId="{3DD9DFDA-2621-4652-9F83-2F51800FD247}" type="presOf" srcId="{C41C473A-136D-49D6-906A-36A5123ADB61}" destId="{7742A424-F617-4E45-9BCB-144D59F0DF4B}" srcOrd="0" destOrd="0" presId="urn:microsoft.com/office/officeart/2005/8/layout/process3"/>
    <dgm:cxn modelId="{694892DC-1347-48A0-8AF2-1426A9E7028A}" type="presOf" srcId="{8C6A3CF9-9188-41E4-B947-51BFF5CFD74E}" destId="{65D403F9-BE9A-4C37-911E-657041AE0840}" srcOrd="0" destOrd="3" presId="urn:microsoft.com/office/officeart/2005/8/layout/process3"/>
    <dgm:cxn modelId="{010207DD-8F32-4E72-B548-11BAB6BFBF37}" srcId="{373BFC0C-A0B4-423E-81B7-307B9573552E}" destId="{4947672E-0B1C-4977-99A8-E6A903BE29AD}" srcOrd="1" destOrd="0" parTransId="{6D739866-4468-42C9-9A4F-D8396B82345A}" sibTransId="{01D25E56-C1FD-4174-84A0-5C8644DF0017}"/>
    <dgm:cxn modelId="{ABFEB7DE-B661-41EB-B11D-D52BAD74C687}" srcId="{CB6DC6E9-E607-4520-AA6D-BAF1CE95B332}" destId="{271421C9-F973-44E7-B37A-6DAEC09CC655}" srcOrd="3" destOrd="0" parTransId="{F21361B7-2A05-4C99-97CE-94B8AE400CB0}" sibTransId="{93A1D022-DFA8-4C47-BD3D-30A6B3F72272}"/>
    <dgm:cxn modelId="{1B22AADF-8BAB-4065-ACB5-79FF4A527D25}" srcId="{CB6DC6E9-E607-4520-AA6D-BAF1CE95B332}" destId="{C1C83538-7523-477A-B67D-520CFADFA557}" srcOrd="1" destOrd="0" parTransId="{F0876D42-70A3-4EBE-9120-68FA0FA6E6E1}" sibTransId="{A33A2F78-107C-48E3-B4E5-0AFA6599549F}"/>
    <dgm:cxn modelId="{1AFA4CE5-B958-4732-B224-283E59285344}" srcId="{F4744DE2-2F74-4F58-879C-8A1E8410DB1E}" destId="{3BAE047F-E691-4D37-BC18-B1FB924D0C11}" srcOrd="4" destOrd="0" parTransId="{D8C7C577-746F-48CD-8983-177596F490D0}" sibTransId="{002C10D4-EAA0-4351-ADC5-2CC1C022411A}"/>
    <dgm:cxn modelId="{0E7E3FEA-8B95-4327-8E1C-96C6556C1535}" type="presOf" srcId="{C023D6C5-B819-4E58-AB21-E72431628CFD}" destId="{DE99A6B9-C738-4BBC-8722-6D57EF0F96E2}" srcOrd="0" destOrd="3" presId="urn:microsoft.com/office/officeart/2005/8/layout/process3"/>
    <dgm:cxn modelId="{1E69E5ED-D681-4585-BED2-3476A35D2EB4}" srcId="{373BFC0C-A0B4-423E-81B7-307B9573552E}" destId="{2DD067E5-3C08-4D34-AD63-331AE2E21680}" srcOrd="0" destOrd="0" parTransId="{CF566EC3-83FB-4825-9403-620E2AF95C76}" sibTransId="{7492CBB9-9F80-4A0F-BE0E-55EC3AF40DD8}"/>
    <dgm:cxn modelId="{79FA00F1-F8A5-4583-AE10-10E60DC72F00}" type="presOf" srcId="{9B2CBD30-9668-4FB2-890B-70D2AE82FB63}" destId="{F7105C39-D42F-4C74-B565-9526E0729C9E}" srcOrd="1" destOrd="0" presId="urn:microsoft.com/office/officeart/2005/8/layout/process3"/>
    <dgm:cxn modelId="{62A731F2-D963-49F6-A20A-917DA5747CE4}" type="presOf" srcId="{F8D8F96A-8378-46F9-8C48-B6E8687D8C82}" destId="{B61C35CF-044E-45D4-8185-79190B56573F}" srcOrd="0" destOrd="4" presId="urn:microsoft.com/office/officeart/2005/8/layout/process3"/>
    <dgm:cxn modelId="{245C7EF4-F1FA-42E0-B62C-6E6BCDBAA62F}" srcId="{E41CB9CB-F21F-4289-97A6-9A2FA97317AD}" destId="{9ECA5E21-8921-4DF5-BCAD-7D57B3E18EED}" srcOrd="0" destOrd="0" parTransId="{3D6E92C1-E1AF-44B1-89D2-EB74CFB3ABBB}" sibTransId="{E87B01AD-9D8F-4E77-83BA-1314E28249C5}"/>
    <dgm:cxn modelId="{356032F7-6C11-4843-9246-5A4CF837F3EE}" type="presOf" srcId="{4947672E-0B1C-4977-99A8-E6A903BE29AD}" destId="{65D403F9-BE9A-4C37-911E-657041AE0840}" srcOrd="0" destOrd="1" presId="urn:microsoft.com/office/officeart/2005/8/layout/process3"/>
    <dgm:cxn modelId="{F5B968FC-F5A8-48ED-B2D5-EBCA9B35EE04}" type="presOf" srcId="{E41CB9CB-F21F-4289-97A6-9A2FA97317AD}" destId="{0C68FB19-EC81-4702-AA2C-B970E53012A5}" srcOrd="1" destOrd="0" presId="urn:microsoft.com/office/officeart/2005/8/layout/process3"/>
    <dgm:cxn modelId="{473AB13A-EDC7-43E5-96ED-AA3DF33641CE}" type="presParOf" srcId="{7742A424-F617-4E45-9BCB-144D59F0DF4B}" destId="{F2A095C0-7C16-4A72-94FC-FA4E6BFA441B}" srcOrd="0" destOrd="0" presId="urn:microsoft.com/office/officeart/2005/8/layout/process3"/>
    <dgm:cxn modelId="{93C513F6-382D-476C-AEC7-29AAB480850B}" type="presParOf" srcId="{F2A095C0-7C16-4A72-94FC-FA4E6BFA441B}" destId="{0E8A6D9E-91BC-46FA-8C2B-5660960E1857}" srcOrd="0" destOrd="0" presId="urn:microsoft.com/office/officeart/2005/8/layout/process3"/>
    <dgm:cxn modelId="{BBE0D8FB-AF0E-47D6-9BBA-C98040BCCA76}" type="presParOf" srcId="{F2A095C0-7C16-4A72-94FC-FA4E6BFA441B}" destId="{0C68FB19-EC81-4702-AA2C-B970E53012A5}" srcOrd="1" destOrd="0" presId="urn:microsoft.com/office/officeart/2005/8/layout/process3"/>
    <dgm:cxn modelId="{E015FFE9-74D9-4EDF-97EE-C3E0183D1D8B}" type="presParOf" srcId="{F2A095C0-7C16-4A72-94FC-FA4E6BFA441B}" destId="{B61C35CF-044E-45D4-8185-79190B56573F}" srcOrd="2" destOrd="0" presId="urn:microsoft.com/office/officeart/2005/8/layout/process3"/>
    <dgm:cxn modelId="{C12E5220-C891-48A0-8B26-C5B12B3C9F14}" type="presParOf" srcId="{7742A424-F617-4E45-9BCB-144D59F0DF4B}" destId="{0A66FA15-9CC5-4C40-A3EE-507567F27066}" srcOrd="1" destOrd="0" presId="urn:microsoft.com/office/officeart/2005/8/layout/process3"/>
    <dgm:cxn modelId="{D74CB94F-2D35-4422-AC4B-1E8B387DE6FC}" type="presParOf" srcId="{0A66FA15-9CC5-4C40-A3EE-507567F27066}" destId="{F7105C39-D42F-4C74-B565-9526E0729C9E}" srcOrd="0" destOrd="0" presId="urn:microsoft.com/office/officeart/2005/8/layout/process3"/>
    <dgm:cxn modelId="{C70CD60E-D582-42E9-99ED-6CCEBA22BF0A}" type="presParOf" srcId="{7742A424-F617-4E45-9BCB-144D59F0DF4B}" destId="{99EE778D-57AE-451D-ACBE-93B2D6284C0F}" srcOrd="2" destOrd="0" presId="urn:microsoft.com/office/officeart/2005/8/layout/process3"/>
    <dgm:cxn modelId="{37465060-BADC-4A53-A6EB-504BBF6C27EC}" type="presParOf" srcId="{99EE778D-57AE-451D-ACBE-93B2D6284C0F}" destId="{C8D72D44-47C1-4D8F-B171-5658379BA5F3}" srcOrd="0" destOrd="0" presId="urn:microsoft.com/office/officeart/2005/8/layout/process3"/>
    <dgm:cxn modelId="{A5418A75-E07C-4373-93A2-8DA2B52DE43C}" type="presParOf" srcId="{99EE778D-57AE-451D-ACBE-93B2D6284C0F}" destId="{101F99D1-062E-49E3-BEF4-DBCB75AA55B4}" srcOrd="1" destOrd="0" presId="urn:microsoft.com/office/officeart/2005/8/layout/process3"/>
    <dgm:cxn modelId="{48451E24-710E-405B-BFC9-228D4D2AE91E}" type="presParOf" srcId="{99EE778D-57AE-451D-ACBE-93B2D6284C0F}" destId="{DE99A6B9-C738-4BBC-8722-6D57EF0F96E2}" srcOrd="2" destOrd="0" presId="urn:microsoft.com/office/officeart/2005/8/layout/process3"/>
    <dgm:cxn modelId="{9BD64328-7A1A-41ED-A7CA-5C42201BA3E0}" type="presParOf" srcId="{7742A424-F617-4E45-9BCB-144D59F0DF4B}" destId="{6F8FB572-8E29-41A1-A79D-38D7E578D7FB}" srcOrd="3" destOrd="0" presId="urn:microsoft.com/office/officeart/2005/8/layout/process3"/>
    <dgm:cxn modelId="{918562B3-5E4B-4692-966C-F8FCDF5806DF}" type="presParOf" srcId="{6F8FB572-8E29-41A1-A79D-38D7E578D7FB}" destId="{20B15E14-CC39-4490-9F3C-E4DA983D3922}" srcOrd="0" destOrd="0" presId="urn:microsoft.com/office/officeart/2005/8/layout/process3"/>
    <dgm:cxn modelId="{ACD39854-2F3B-4F95-BAAE-B8711D410112}" type="presParOf" srcId="{7742A424-F617-4E45-9BCB-144D59F0DF4B}" destId="{5C2E2FDE-6CB6-417A-AA6C-754B15092639}" srcOrd="4" destOrd="0" presId="urn:microsoft.com/office/officeart/2005/8/layout/process3"/>
    <dgm:cxn modelId="{C4EF3A3E-E797-44AC-956B-A90555676481}" type="presParOf" srcId="{5C2E2FDE-6CB6-417A-AA6C-754B15092639}" destId="{E9CFF663-FE2F-4CED-9D34-C77293E1D781}" srcOrd="0" destOrd="0" presId="urn:microsoft.com/office/officeart/2005/8/layout/process3"/>
    <dgm:cxn modelId="{A5F5664A-4EC2-4C00-B798-193FDC08554D}" type="presParOf" srcId="{5C2E2FDE-6CB6-417A-AA6C-754B15092639}" destId="{D385B37C-364D-4DB1-BEBE-2F5DA74C888D}" srcOrd="1" destOrd="0" presId="urn:microsoft.com/office/officeart/2005/8/layout/process3"/>
    <dgm:cxn modelId="{88147AE3-8ED1-4CCB-A4A2-2F56F954F11F}" type="presParOf" srcId="{5C2E2FDE-6CB6-417A-AA6C-754B15092639}" destId="{C560DD64-AAE6-4B7D-BD73-D546148A9176}" srcOrd="2" destOrd="0" presId="urn:microsoft.com/office/officeart/2005/8/layout/process3"/>
    <dgm:cxn modelId="{EC57D6E8-0540-462B-8F28-B12893935A70}" type="presParOf" srcId="{7742A424-F617-4E45-9BCB-144D59F0DF4B}" destId="{D211F832-6006-422C-8859-06F645DFE5CB}" srcOrd="5" destOrd="0" presId="urn:microsoft.com/office/officeart/2005/8/layout/process3"/>
    <dgm:cxn modelId="{B824262B-9A55-4147-9A63-08987444EFBD}" type="presParOf" srcId="{D211F832-6006-422C-8859-06F645DFE5CB}" destId="{E7388891-F734-4303-9669-B0D5395746BA}" srcOrd="0" destOrd="0" presId="urn:microsoft.com/office/officeart/2005/8/layout/process3"/>
    <dgm:cxn modelId="{2CE269A4-1A86-402E-A689-160E08508145}" type="presParOf" srcId="{7742A424-F617-4E45-9BCB-144D59F0DF4B}" destId="{4FA546B4-C9A5-47D7-9278-4D8FBD73C7C3}" srcOrd="6" destOrd="0" presId="urn:microsoft.com/office/officeart/2005/8/layout/process3"/>
    <dgm:cxn modelId="{C1490F77-FF68-4CDC-BE39-BCBC36781C3D}" type="presParOf" srcId="{4FA546B4-C9A5-47D7-9278-4D8FBD73C7C3}" destId="{937B00DD-AE23-42D5-9EBD-AE43EB92BA68}" srcOrd="0" destOrd="0" presId="urn:microsoft.com/office/officeart/2005/8/layout/process3"/>
    <dgm:cxn modelId="{29B85F19-1930-4A8B-8854-DB23C4E456A7}" type="presParOf" srcId="{4FA546B4-C9A5-47D7-9278-4D8FBD73C7C3}" destId="{D53E19D9-0CDD-48CC-83A3-AB11E8D8CA21}" srcOrd="1" destOrd="0" presId="urn:microsoft.com/office/officeart/2005/8/layout/process3"/>
    <dgm:cxn modelId="{036A351D-C8CC-465C-9DB5-42C715B86FB3}" type="presParOf" srcId="{4FA546B4-C9A5-47D7-9278-4D8FBD73C7C3}" destId="{65D403F9-BE9A-4C37-911E-657041AE0840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8FB19-EC81-4702-AA2C-B970E53012A5}">
      <dsp:nvSpPr>
        <dsp:cNvPr id="0" name=""/>
        <dsp:cNvSpPr/>
      </dsp:nvSpPr>
      <dsp:spPr>
        <a:xfrm>
          <a:off x="1453" y="909870"/>
          <a:ext cx="1826558" cy="81967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Pharmacist/Physician</a:t>
          </a:r>
        </a:p>
      </dsp:txBody>
      <dsp:txXfrm>
        <a:off x="1453" y="909870"/>
        <a:ext cx="1826558" cy="546447"/>
      </dsp:txXfrm>
    </dsp:sp>
    <dsp:sp modelId="{B61C35CF-044E-45D4-8185-79190B56573F}">
      <dsp:nvSpPr>
        <dsp:cNvPr id="0" name=""/>
        <dsp:cNvSpPr/>
      </dsp:nvSpPr>
      <dsp:spPr>
        <a:xfrm>
          <a:off x="375567" y="1456317"/>
          <a:ext cx="1826558" cy="3024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Interdisciplinary collaboration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Identifies existing patient need for pharmacy intervention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Identifies barriers to current therapy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Evaluate and monitor new patients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Enroll patients in pharmacy services</a:t>
          </a:r>
        </a:p>
      </dsp:txBody>
      <dsp:txXfrm>
        <a:off x="429065" y="1509815"/>
        <a:ext cx="1719562" cy="2917004"/>
      </dsp:txXfrm>
    </dsp:sp>
    <dsp:sp modelId="{0A66FA15-9CC5-4C40-A3EE-507567F27066}">
      <dsp:nvSpPr>
        <dsp:cNvPr id="0" name=""/>
        <dsp:cNvSpPr/>
      </dsp:nvSpPr>
      <dsp:spPr>
        <a:xfrm>
          <a:off x="2104911" y="955713"/>
          <a:ext cx="587027" cy="4547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104911" y="1046665"/>
        <a:ext cx="450599" cy="272856"/>
      </dsp:txXfrm>
    </dsp:sp>
    <dsp:sp modelId="{101F99D1-062E-49E3-BEF4-DBCB75AA55B4}">
      <dsp:nvSpPr>
        <dsp:cNvPr id="0" name=""/>
        <dsp:cNvSpPr/>
      </dsp:nvSpPr>
      <dsp:spPr>
        <a:xfrm>
          <a:off x="2935610" y="909870"/>
          <a:ext cx="1826558" cy="81967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In-clinic Pharmacist</a:t>
          </a:r>
        </a:p>
      </dsp:txBody>
      <dsp:txXfrm>
        <a:off x="2935610" y="909870"/>
        <a:ext cx="1826558" cy="546447"/>
      </dsp:txXfrm>
    </dsp:sp>
    <dsp:sp modelId="{DE99A6B9-C738-4BBC-8722-6D57EF0F96E2}">
      <dsp:nvSpPr>
        <dsp:cNvPr id="0" name=""/>
        <dsp:cNvSpPr/>
      </dsp:nvSpPr>
      <dsp:spPr>
        <a:xfrm>
          <a:off x="3309724" y="1456317"/>
          <a:ext cx="1826558" cy="3024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Performs medication reconciliation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Assess copays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Recommend new/change in drug therapy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Document in EMR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Constant communication with providers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Propose new or updated RXs</a:t>
          </a:r>
        </a:p>
      </dsp:txBody>
      <dsp:txXfrm>
        <a:off x="3363222" y="1509815"/>
        <a:ext cx="1719562" cy="2917004"/>
      </dsp:txXfrm>
    </dsp:sp>
    <dsp:sp modelId="{6F8FB572-8E29-41A1-A79D-38D7E578D7FB}">
      <dsp:nvSpPr>
        <dsp:cNvPr id="0" name=""/>
        <dsp:cNvSpPr/>
      </dsp:nvSpPr>
      <dsp:spPr>
        <a:xfrm>
          <a:off x="5039068" y="955713"/>
          <a:ext cx="587027" cy="4547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039068" y="1046665"/>
        <a:ext cx="450599" cy="272856"/>
      </dsp:txXfrm>
    </dsp:sp>
    <dsp:sp modelId="{D385B37C-364D-4DB1-BEBE-2F5DA74C888D}">
      <dsp:nvSpPr>
        <dsp:cNvPr id="0" name=""/>
        <dsp:cNvSpPr/>
      </dsp:nvSpPr>
      <dsp:spPr>
        <a:xfrm>
          <a:off x="5869767" y="909870"/>
          <a:ext cx="1826558" cy="81967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Kaleida Health Outpatient Pharmacy</a:t>
          </a:r>
        </a:p>
      </dsp:txBody>
      <dsp:txXfrm>
        <a:off x="5869767" y="909870"/>
        <a:ext cx="1826558" cy="546447"/>
      </dsp:txXfrm>
    </dsp:sp>
    <dsp:sp modelId="{C560DD64-AAE6-4B7D-BD73-D546148A9176}">
      <dsp:nvSpPr>
        <dsp:cNvPr id="0" name=""/>
        <dsp:cNvSpPr/>
      </dsp:nvSpPr>
      <dsp:spPr>
        <a:xfrm>
          <a:off x="6243881" y="1456317"/>
          <a:ext cx="1826558" cy="3024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Communicate with in-clinic pharmacist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Assess and discuss drug shortages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Fill RX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Set up home delivery via VNA drivers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Process co-payments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Track deliveries</a:t>
          </a:r>
        </a:p>
      </dsp:txBody>
      <dsp:txXfrm>
        <a:off x="6297379" y="1509815"/>
        <a:ext cx="1719562" cy="2917004"/>
      </dsp:txXfrm>
    </dsp:sp>
    <dsp:sp modelId="{D211F832-6006-422C-8859-06F645DFE5CB}">
      <dsp:nvSpPr>
        <dsp:cNvPr id="0" name=""/>
        <dsp:cNvSpPr/>
      </dsp:nvSpPr>
      <dsp:spPr>
        <a:xfrm>
          <a:off x="7973224" y="955713"/>
          <a:ext cx="587027" cy="4547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7973224" y="1046665"/>
        <a:ext cx="450599" cy="272856"/>
      </dsp:txXfrm>
    </dsp:sp>
    <dsp:sp modelId="{D53E19D9-0CDD-48CC-83A3-AB11E8D8CA21}">
      <dsp:nvSpPr>
        <dsp:cNvPr id="0" name=""/>
        <dsp:cNvSpPr/>
      </dsp:nvSpPr>
      <dsp:spPr>
        <a:xfrm>
          <a:off x="8803923" y="909870"/>
          <a:ext cx="1826558" cy="81967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In-clinic Pharmacist</a:t>
          </a:r>
        </a:p>
      </dsp:txBody>
      <dsp:txXfrm>
        <a:off x="8803923" y="909870"/>
        <a:ext cx="1826558" cy="546447"/>
      </dsp:txXfrm>
    </dsp:sp>
    <dsp:sp modelId="{65D403F9-BE9A-4C37-911E-657041AE0840}">
      <dsp:nvSpPr>
        <dsp:cNvPr id="0" name=""/>
        <dsp:cNvSpPr/>
      </dsp:nvSpPr>
      <dsp:spPr>
        <a:xfrm>
          <a:off x="9178038" y="1456317"/>
          <a:ext cx="1826558" cy="3024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Follow-up in appropriate time frame based on patient-specific needs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Assess additional needs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Monitor adherence via refill status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Evaluate data collected</a:t>
          </a:r>
        </a:p>
      </dsp:txBody>
      <dsp:txXfrm>
        <a:off x="9231536" y="1509815"/>
        <a:ext cx="1719562" cy="2917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6AD5A-4AA2-4592-87F1-E3999B439B91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CDAE7-C51A-4752-986D-509EA8B9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52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03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2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41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92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75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48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28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91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6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CDAE7-C51A-4752-986D-509EA8B9D4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68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42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0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9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0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6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3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7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95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7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78ED5-B41F-42F7-8DD5-6848D7B6B982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68DDA-5A93-4731-8F5C-30C95E987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0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pogodzinski@kaleidahealth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1BD96-A6A0-F4EF-3A9C-0C928C411BA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About Kaleida Health Outpatient Pharmacy</a:t>
            </a:r>
          </a:p>
        </p:txBody>
      </p:sp>
      <p:pic>
        <p:nvPicPr>
          <p:cNvPr id="16" name="Picture 15" descr="Kaleida Health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662" y="234587"/>
            <a:ext cx="2438193" cy="1274159"/>
          </a:xfrm>
          <a:prstGeom prst="rect">
            <a:avLst/>
          </a:prstGeom>
        </p:spPr>
      </p:pic>
      <p:sp>
        <p:nvSpPr>
          <p:cNvPr id="3" name="Sub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351" y="1467427"/>
            <a:ext cx="5587290" cy="38440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300" b="1" dirty="0">
                <a:cs typeface="BrowalliaUPC" panose="020B0604020202020204" pitchFamily="34" charset="-34"/>
              </a:rPr>
              <a:t>KALEIDA HEALTH OUTPATIENT PHARMACY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cs typeface="BrowalliaUPC" panose="020B0604020202020204" pitchFamily="34" charset="-34"/>
              </a:rPr>
              <a:t>Buffalo General Medical Center</a:t>
            </a:r>
          </a:p>
          <a:p>
            <a:pPr>
              <a:lnSpc>
                <a:spcPct val="100000"/>
              </a:lnSpc>
            </a:pPr>
            <a:endParaRPr lang="en-US" sz="1800" dirty="0">
              <a:latin typeface="Calibri" panose="020F0502020204030204" pitchFamily="34" charset="0"/>
              <a:cs typeface="BrowalliaUPC" panose="020B0604020202020204" pitchFamily="34" charset="-34"/>
            </a:endParaRPr>
          </a:p>
          <a:p>
            <a:pPr>
              <a:lnSpc>
                <a:spcPct val="100000"/>
              </a:lnSpc>
            </a:pPr>
            <a:endParaRPr lang="en-US" sz="1800" dirty="0">
              <a:latin typeface="Calibri" panose="020F0502020204030204" pitchFamily="34" charset="0"/>
              <a:cs typeface="BrowalliaUPC" panose="020B0604020202020204" pitchFamily="34" charset="-34"/>
            </a:endParaRPr>
          </a:p>
          <a:p>
            <a:pPr>
              <a:lnSpc>
                <a:spcPct val="100000"/>
              </a:lnSpc>
            </a:pPr>
            <a:r>
              <a:rPr lang="en-US" sz="1200" dirty="0">
                <a:latin typeface="Calibri" panose="020F0502020204030204" pitchFamily="34" charset="0"/>
                <a:cs typeface="BrowalliaUPC" panose="020B0604020202020204" pitchFamily="34" charset="-34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100" dirty="0">
                <a:latin typeface="Calibri" panose="020F0502020204030204" pitchFamily="34" charset="0"/>
                <a:cs typeface="BrowalliaUPC" panose="020B0604020202020204" pitchFamily="34" charset="-34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2800" b="1" dirty="0">
                <a:latin typeface="Calibri" panose="020F0502020204030204" pitchFamily="34" charset="0"/>
                <a:cs typeface="BrowalliaUPC" panose="020B0604020202020204" pitchFamily="34" charset="-34"/>
              </a:rPr>
              <a:t>Longitudinal APPE Overview</a:t>
            </a:r>
          </a:p>
          <a:p>
            <a:pPr>
              <a:lnSpc>
                <a:spcPct val="100000"/>
              </a:lnSpc>
            </a:pPr>
            <a:r>
              <a:rPr lang="en-US" sz="2800" b="1" dirty="0">
                <a:latin typeface="Calibri" panose="020F0502020204030204" pitchFamily="34" charset="0"/>
                <a:cs typeface="BrowalliaUPC" panose="020B0604020202020204" pitchFamily="34" charset="-34"/>
              </a:rPr>
              <a:t>2025-2026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  <a:cs typeface="BrowalliaUPC" panose="020B0604020202020204" pitchFamily="34" charset="-34"/>
            </a:endParaRPr>
          </a:p>
          <a:p>
            <a:endParaRPr lang="en-US" sz="1800" dirty="0">
              <a:latin typeface="Calibri" panose="020F0502020204030204" pitchFamily="34" charset="0"/>
              <a:cs typeface="BrowalliaUPC" panose="020B0604020202020204" pitchFamily="34" charset="-34"/>
            </a:endParaRPr>
          </a:p>
        </p:txBody>
      </p:sp>
      <p:sp>
        <p:nvSpPr>
          <p:cNvPr id="17" name="Rectangl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258958"/>
            <a:ext cx="12192000" cy="1545771"/>
          </a:xfrm>
          <a:prstGeom prst="rect">
            <a:avLst/>
          </a:prstGeom>
          <a:noFill/>
          <a:ln>
            <a:solidFill>
              <a:srgbClr val="1489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375474"/>
            <a:ext cx="12192000" cy="116114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607148"/>
            <a:ext cx="12192000" cy="45719"/>
          </a:xfrm>
          <a:prstGeom prst="rect">
            <a:avLst/>
          </a:prstGeom>
          <a:solidFill>
            <a:srgbClr val="00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aleida Health prescription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557" y="5703082"/>
            <a:ext cx="1826352" cy="1039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 descr="TransitionCar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024" y="5768427"/>
            <a:ext cx="4444861" cy="97526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965539" y="3032568"/>
            <a:ext cx="22242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Sor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64809" y="2928396"/>
            <a:ext cx="150471" cy="208344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88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Longitudinal Rotation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338" y="1598157"/>
            <a:ext cx="4458446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10-12 week option:</a:t>
            </a:r>
          </a:p>
          <a:p>
            <a:r>
              <a:rPr lang="en-US" dirty="0"/>
              <a:t>Outpatient dispensing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Plus 1 additional rotation:</a:t>
            </a:r>
            <a:endParaRPr lang="en-US" dirty="0"/>
          </a:p>
          <a:p>
            <a:pPr lvl="1"/>
            <a:r>
              <a:rPr lang="en-US" dirty="0"/>
              <a:t>Transitions of Care</a:t>
            </a:r>
          </a:p>
          <a:p>
            <a:pPr lvl="1"/>
            <a:r>
              <a:rPr lang="en-US" dirty="0"/>
              <a:t>Compounding</a:t>
            </a:r>
          </a:p>
          <a:p>
            <a:pPr lvl="1"/>
            <a:r>
              <a:rPr lang="en-US" dirty="0"/>
              <a:t>Ambulatory Patient Care</a:t>
            </a:r>
          </a:p>
          <a:p>
            <a:pPr lvl="1"/>
            <a:r>
              <a:rPr lang="en-US" dirty="0"/>
              <a:t>Pharmacy Management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85996" y="1598157"/>
            <a:ext cx="4386804" cy="3614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</a:rPr>
              <a:t>18 week option: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Outpatient dispensing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b="1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</a:rPr>
              <a:t>Plus 2 additional rotations: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Transitions of Care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Compounding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Ambulatory Patient Care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Pharmacy Management</a:t>
            </a:r>
          </a:p>
        </p:txBody>
      </p:sp>
    </p:spTree>
    <p:extLst>
      <p:ext uri="{BB962C8B-B14F-4D97-AF65-F5344CB8AC3E}">
        <p14:creationId xmlns:p14="http://schemas.microsoft.com/office/powerpoint/2010/main" val="4283383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06591"/>
            <a:ext cx="10515600" cy="4070371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Contact:</a:t>
            </a:r>
          </a:p>
          <a:p>
            <a:pPr lvl="1"/>
            <a:r>
              <a:rPr lang="en-US" sz="3200" b="1" dirty="0"/>
              <a:t>Alexandra Thomas</a:t>
            </a:r>
            <a:r>
              <a:rPr lang="en-US" sz="2800" dirty="0"/>
              <a:t>	</a:t>
            </a:r>
          </a:p>
          <a:p>
            <a:pPr lvl="2"/>
            <a:r>
              <a:rPr lang="en-US" sz="2400" dirty="0"/>
              <a:t>Email: </a:t>
            </a:r>
            <a:r>
              <a:rPr lang="en-US" sz="2400" u="sng" dirty="0">
                <a:solidFill>
                  <a:schemeClr val="accent4"/>
                </a:solidFill>
              </a:rPr>
              <a:t>athomas1</a:t>
            </a:r>
            <a:r>
              <a:rPr lang="en-US" sz="2400" u="sng" dirty="0">
                <a:solidFill>
                  <a:schemeClr val="accent4"/>
                </a:solidFill>
                <a:hlinkClick r:id="rId3"/>
              </a:rPr>
              <a:t>@kaleidahealth.org</a:t>
            </a:r>
            <a:r>
              <a:rPr lang="en-US" sz="2400" dirty="0"/>
              <a:t> </a:t>
            </a:r>
          </a:p>
          <a:p>
            <a:pPr lvl="2"/>
            <a:r>
              <a:rPr lang="en-US" sz="2400" dirty="0"/>
              <a:t>Phone: 716-859-1570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25" y="5287589"/>
            <a:ext cx="12205250" cy="12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1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Kaleida Health Outpatient 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867" y="1604315"/>
            <a:ext cx="6314845" cy="45513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SITE OVERVIEW: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Advanced Community Practice Site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Closed-Door Retail Pharmacy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Prescriptions Plus- Meds to Beds Discharge Program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Pediatric Compounding</a:t>
            </a:r>
          </a:p>
          <a:p>
            <a:pPr>
              <a:lnSpc>
                <a:spcPct val="150000"/>
              </a:lnSpc>
            </a:pPr>
            <a:r>
              <a:rPr lang="en-US" sz="2400" i="1" dirty="0">
                <a:solidFill>
                  <a:srgbClr val="FF0000"/>
                </a:solidFill>
              </a:rPr>
              <a:t>NEW! 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rgbClr val="FF0000"/>
                </a:solidFill>
              </a:rPr>
              <a:t>Ambulatory Pharmacy Services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rgbClr val="FF0000"/>
                </a:solidFill>
              </a:rPr>
              <a:t>Specialty Pharmacy Services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38977" y="1587220"/>
            <a:ext cx="4653023" cy="333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400" b="1" dirty="0">
                <a:solidFill>
                  <a:prstClr val="black"/>
                </a:solidFill>
              </a:rPr>
              <a:t>PRECEPTORS: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Alexandra Thomas, </a:t>
            </a:r>
            <a:r>
              <a:rPr lang="en-US" sz="2000" dirty="0" err="1">
                <a:solidFill>
                  <a:prstClr val="black"/>
                </a:solidFill>
              </a:rPr>
              <a:t>PharmD</a:t>
            </a:r>
            <a:endParaRPr lang="en-US" sz="2000" dirty="0">
              <a:solidFill>
                <a:prstClr val="black"/>
              </a:solidFill>
            </a:endParaRP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prstClr val="black"/>
                </a:solidFill>
              </a:rPr>
              <a:t>Pharmacy Manager, Ambulatory Outpatient Services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Adam Salyer, </a:t>
            </a:r>
            <a:r>
              <a:rPr lang="en-US" sz="2000" dirty="0" err="1">
                <a:solidFill>
                  <a:prstClr val="black"/>
                </a:solidFill>
              </a:rPr>
              <a:t>PharmD</a:t>
            </a:r>
            <a:endParaRPr lang="en-US" sz="2000" dirty="0">
              <a:solidFill>
                <a:prstClr val="black"/>
              </a:solidFill>
            </a:endParaRP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Caitlyn Herr, </a:t>
            </a:r>
            <a:r>
              <a:rPr lang="en-US" sz="2000" dirty="0" err="1">
                <a:solidFill>
                  <a:prstClr val="black"/>
                </a:solidFill>
              </a:rPr>
              <a:t>PharmD</a:t>
            </a:r>
            <a:endParaRPr lang="en-US" sz="2000" dirty="0">
              <a:solidFill>
                <a:prstClr val="black"/>
              </a:solidFill>
            </a:endParaRP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Michael Austin, </a:t>
            </a:r>
            <a:r>
              <a:rPr lang="en-US" sz="2000" dirty="0" err="1">
                <a:solidFill>
                  <a:prstClr val="black"/>
                </a:solidFill>
              </a:rPr>
              <a:t>PharmD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77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APPE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Outpatient Community Practice &amp; Discharge Dispensing</a:t>
            </a:r>
          </a:p>
          <a:p>
            <a:pPr>
              <a:lnSpc>
                <a:spcPct val="110000"/>
              </a:lnSpc>
            </a:pPr>
            <a:r>
              <a:rPr lang="en-US" dirty="0"/>
              <a:t>Transitions of Care Program</a:t>
            </a:r>
          </a:p>
          <a:p>
            <a:pPr>
              <a:lnSpc>
                <a:spcPct val="150000"/>
              </a:lnSpc>
            </a:pPr>
            <a:r>
              <a:rPr lang="en-US" dirty="0"/>
              <a:t>Non Sterile Compounding (USP 795, 800)</a:t>
            </a:r>
          </a:p>
          <a:p>
            <a:pPr>
              <a:lnSpc>
                <a:spcPct val="150000"/>
              </a:lnSpc>
            </a:pPr>
            <a:r>
              <a:rPr lang="en-US" dirty="0"/>
              <a:t>Ambulatory Patient Care</a:t>
            </a:r>
          </a:p>
          <a:p>
            <a:pPr>
              <a:lnSpc>
                <a:spcPct val="150000"/>
              </a:lnSpc>
            </a:pPr>
            <a:r>
              <a:rPr lang="en-US" dirty="0"/>
              <a:t>Pharmacy Management Program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4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Outpatient Dispensing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6382" y="1690688"/>
            <a:ext cx="410419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Student Opportunities:</a:t>
            </a:r>
          </a:p>
          <a:p>
            <a:r>
              <a:rPr lang="en-US" dirty="0"/>
              <a:t>Order entry</a:t>
            </a:r>
          </a:p>
          <a:p>
            <a:r>
              <a:rPr lang="en-US" dirty="0"/>
              <a:t>Order fulfillment</a:t>
            </a:r>
          </a:p>
          <a:p>
            <a:r>
              <a:rPr lang="en-US" dirty="0"/>
              <a:t>Insurance adjudication</a:t>
            </a:r>
          </a:p>
          <a:p>
            <a:r>
              <a:rPr lang="en-US" dirty="0"/>
              <a:t>Counseling</a:t>
            </a:r>
          </a:p>
          <a:p>
            <a:r>
              <a:rPr lang="en-US" dirty="0"/>
              <a:t>Review of pharmacy law</a:t>
            </a:r>
          </a:p>
          <a:p>
            <a:r>
              <a:rPr lang="en-US" dirty="0"/>
              <a:t>Projects</a:t>
            </a:r>
          </a:p>
          <a:p>
            <a:r>
              <a:rPr lang="en-US" dirty="0"/>
              <a:t>Discharge dispensing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78592" y="2085050"/>
            <a:ext cx="4942389" cy="370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Correspond with outpatient &amp; inpatient providers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Discharge medication reconciliation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Face-to-face patient education in hospital room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340B management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   &amp; more!</a:t>
            </a:r>
          </a:p>
        </p:txBody>
      </p:sp>
    </p:spTree>
    <p:extLst>
      <p:ext uri="{BB962C8B-B14F-4D97-AF65-F5344CB8AC3E}">
        <p14:creationId xmlns:p14="http://schemas.microsoft.com/office/powerpoint/2010/main" val="87903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Transitions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5834"/>
            <a:ext cx="10515600" cy="5016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Student Opportunities:</a:t>
            </a:r>
          </a:p>
          <a:p>
            <a:r>
              <a:rPr lang="en-US" dirty="0"/>
              <a:t>Discharge medication education</a:t>
            </a:r>
          </a:p>
          <a:p>
            <a:r>
              <a:rPr lang="en-US" dirty="0"/>
              <a:t>Face-to-face counseling in patient rooms and telephonic follow up</a:t>
            </a:r>
          </a:p>
          <a:p>
            <a:r>
              <a:rPr lang="en-US" dirty="0"/>
              <a:t>MTM and Disease state management</a:t>
            </a:r>
          </a:p>
          <a:p>
            <a:r>
              <a:rPr lang="en-US" dirty="0"/>
              <a:t>Patient medication education and device teaches</a:t>
            </a:r>
          </a:p>
          <a:p>
            <a:r>
              <a:rPr lang="en-US" dirty="0"/>
              <a:t>Patient advocacy and follow up</a:t>
            </a:r>
          </a:p>
          <a:p>
            <a:r>
              <a:rPr lang="en-US" dirty="0"/>
              <a:t>Make meaningful interventions and decrease readmissions</a:t>
            </a:r>
          </a:p>
          <a:p>
            <a:r>
              <a:rPr lang="en-US" dirty="0"/>
              <a:t>Data collection</a:t>
            </a:r>
          </a:p>
          <a:p>
            <a:r>
              <a:rPr lang="en-US" dirty="0"/>
              <a:t>Co-author posters and papers for journal publication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3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Pediatric Compounding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6382" y="1690688"/>
            <a:ext cx="9002942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Student Opportunities:</a:t>
            </a:r>
          </a:p>
          <a:p>
            <a:r>
              <a:rPr lang="en-US" dirty="0"/>
              <a:t>Non-Sterile Compounding, USP 795 and USP 800</a:t>
            </a:r>
          </a:p>
          <a:p>
            <a:r>
              <a:rPr lang="en-US" dirty="0"/>
              <a:t>Variety of dosage forms</a:t>
            </a:r>
          </a:p>
          <a:p>
            <a:pPr lvl="1"/>
            <a:r>
              <a:rPr lang="en-US" dirty="0"/>
              <a:t>Suspensions, solutions, ointments, capsules</a:t>
            </a:r>
          </a:p>
          <a:p>
            <a:r>
              <a:rPr lang="en-US" dirty="0"/>
              <a:t>Research new formulations</a:t>
            </a:r>
          </a:p>
          <a:p>
            <a:r>
              <a:rPr lang="en-US" dirty="0"/>
              <a:t>Inventory control</a:t>
            </a:r>
          </a:p>
          <a:p>
            <a:r>
              <a:rPr lang="en-US" dirty="0"/>
              <a:t>Pharmaceutical calculations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29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Ambulatory Pharmacy Services</a:t>
            </a:r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Diagram 7" descr="Ambulatory Pharmacy Services"/>
          <p:cNvGraphicFramePr/>
          <p:nvPr>
            <p:extLst>
              <p:ext uri="{D42A27DB-BD31-4B8C-83A1-F6EECF244321}">
                <p14:modId xmlns:p14="http://schemas.microsoft.com/office/powerpoint/2010/main" val="57697194"/>
              </p:ext>
            </p:extLst>
          </p:nvPr>
        </p:nvGraphicFramePr>
        <p:xfrm>
          <a:off x="665019" y="748145"/>
          <a:ext cx="11006050" cy="539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0640" y="5587566"/>
            <a:ext cx="1163260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Frequent collaboration with patients and entire clinic staff including physicians, diabetic educators, dieticians, nursing,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993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Ambulatory Patient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798" y="1469306"/>
            <a:ext cx="10956403" cy="478711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b="1" dirty="0"/>
              <a:t>Student Opportunities: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Medication reconciliation of complicated or new patients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Assess medication adherence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Evaluate current medication regimen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Prepare recommendations for optimal drug usage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Documentation via SOAP notes in EMR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Data collection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Present cases to preceptor, pharmacy staff, diabetic educators, and physicians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Resource to patients, physicians, and interdisciplinary clinic staff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In-services and journal club 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Follow-up counseling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30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1489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Pharmacy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7686"/>
            <a:ext cx="10910104" cy="4847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Student Opportunities:</a:t>
            </a:r>
          </a:p>
          <a:p>
            <a:r>
              <a:rPr lang="en-US" dirty="0"/>
              <a:t>Long and short term project based learning</a:t>
            </a:r>
          </a:p>
          <a:p>
            <a:r>
              <a:rPr lang="en-US" dirty="0"/>
              <a:t>Interact at multiple different leadership levels within hospital system</a:t>
            </a:r>
          </a:p>
          <a:p>
            <a:r>
              <a:rPr lang="en-US" dirty="0"/>
              <a:t>Learn business management and participate in development of new clinical services</a:t>
            </a:r>
          </a:p>
          <a:p>
            <a:r>
              <a:rPr lang="en-US" dirty="0"/>
              <a:t>Projects:</a:t>
            </a:r>
          </a:p>
          <a:p>
            <a:pPr lvl="1"/>
            <a:r>
              <a:rPr lang="en-US" dirty="0"/>
              <a:t>Marketing, inventory control, advertising and program teaching, rolling out new initiatives, programs, and clinical services</a:t>
            </a:r>
          </a:p>
          <a:p>
            <a:r>
              <a:rPr lang="en-US" dirty="0"/>
              <a:t>Observe and participate in personality management, conflict resolution, team huddles, and more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71924"/>
            <a:ext cx="12192000" cy="105878"/>
          </a:xfrm>
          <a:prstGeom prst="rect">
            <a:avLst/>
          </a:prstGeom>
          <a:solidFill>
            <a:srgbClr val="1489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77802"/>
            <a:ext cx="12192000" cy="115503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3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3195</TotalTime>
  <Words>547</Words>
  <Application>Microsoft Office PowerPoint</Application>
  <PresentationFormat>Widescreen</PresentationFormat>
  <Paragraphs>142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BrowalliaUPC</vt:lpstr>
      <vt:lpstr>Calibri</vt:lpstr>
      <vt:lpstr>Calibri Light</vt:lpstr>
      <vt:lpstr>Office Theme</vt:lpstr>
      <vt:lpstr>About Kaleida Health Outpatient Pharmacy</vt:lpstr>
      <vt:lpstr>Kaleida Health Outpatient Pharmacy</vt:lpstr>
      <vt:lpstr>APPE Opportunities</vt:lpstr>
      <vt:lpstr>Outpatient Dispensing</vt:lpstr>
      <vt:lpstr>Transitions of Care</vt:lpstr>
      <vt:lpstr>Pediatric Compounding</vt:lpstr>
      <vt:lpstr>Ambulatory Pharmacy Services</vt:lpstr>
      <vt:lpstr>Ambulatory Patient Care</vt:lpstr>
      <vt:lpstr>Pharmacy Management</vt:lpstr>
      <vt:lpstr>Longitudinal Rotation Options</vt:lpstr>
      <vt:lpstr>Questions?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Kalieda Health “Care of Transition” Initiative</dc:title>
  <dc:creator>Kathryn Jerz</dc:creator>
  <cp:lastModifiedBy>Samantha Nebelecky</cp:lastModifiedBy>
  <cp:revision>249</cp:revision>
  <cp:lastPrinted>2017-07-19T16:21:08Z</cp:lastPrinted>
  <dcterms:created xsi:type="dcterms:W3CDTF">2017-06-28T18:04:47Z</dcterms:created>
  <dcterms:modified xsi:type="dcterms:W3CDTF">2026-02-12T21:06:53Z</dcterms:modified>
</cp:coreProperties>
</file>